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9"/>
  </p:notesMasterIdLst>
  <p:sldIdLst>
    <p:sldId id="256" r:id="rId2"/>
    <p:sldId id="284" r:id="rId3"/>
    <p:sldId id="285" r:id="rId4"/>
    <p:sldId id="257" r:id="rId5"/>
    <p:sldId id="286" r:id="rId6"/>
    <p:sldId id="288" r:id="rId7"/>
    <p:sldId id="258" r:id="rId8"/>
    <p:sldId id="277" r:id="rId9"/>
    <p:sldId id="278" r:id="rId10"/>
    <p:sldId id="289" r:id="rId11"/>
    <p:sldId id="260" r:id="rId12"/>
    <p:sldId id="292" r:id="rId13"/>
    <p:sldId id="287" r:id="rId14"/>
    <p:sldId id="283" r:id="rId15"/>
    <p:sldId id="261" r:id="rId16"/>
    <p:sldId id="282" r:id="rId17"/>
    <p:sldId id="262" r:id="rId18"/>
    <p:sldId id="291" r:id="rId19"/>
    <p:sldId id="281" r:id="rId20"/>
    <p:sldId id="263" r:id="rId21"/>
    <p:sldId id="290" r:id="rId22"/>
    <p:sldId id="265" r:id="rId23"/>
    <p:sldId id="304" r:id="rId24"/>
    <p:sldId id="267" r:id="rId25"/>
    <p:sldId id="301" r:id="rId26"/>
    <p:sldId id="266" r:id="rId27"/>
    <p:sldId id="302" r:id="rId28"/>
    <p:sldId id="269" r:id="rId29"/>
    <p:sldId id="313" r:id="rId30"/>
    <p:sldId id="300" r:id="rId31"/>
    <p:sldId id="270" r:id="rId32"/>
    <p:sldId id="293" r:id="rId33"/>
    <p:sldId id="308" r:id="rId34"/>
    <p:sldId id="272" r:id="rId35"/>
    <p:sldId id="273" r:id="rId36"/>
    <p:sldId id="294" r:id="rId37"/>
    <p:sldId id="295" r:id="rId38"/>
    <p:sldId id="310" r:id="rId39"/>
    <p:sldId id="274" r:id="rId40"/>
    <p:sldId id="306" r:id="rId41"/>
    <p:sldId id="307" r:id="rId42"/>
    <p:sldId id="312" r:id="rId43"/>
    <p:sldId id="311" r:id="rId44"/>
    <p:sldId id="299" r:id="rId45"/>
    <p:sldId id="296" r:id="rId46"/>
    <p:sldId id="297" r:id="rId47"/>
    <p:sldId id="303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D2B8D0-F9A0-2E45-9015-8278F907197F}">
          <p14:sldIdLst>
            <p14:sldId id="256"/>
          </p14:sldIdLst>
        </p14:section>
        <p14:section name="Introduction" id="{83504983-E0C5-294E-A824-74785A167F11}">
          <p14:sldIdLst>
            <p14:sldId id="284"/>
            <p14:sldId id="285"/>
            <p14:sldId id="257"/>
            <p14:sldId id="286"/>
            <p14:sldId id="288"/>
          </p14:sldIdLst>
        </p14:section>
        <p14:section name="Git" id="{6D6C19B2-AACA-9B48-8CEB-2097DE7FC065}">
          <p14:sldIdLst>
            <p14:sldId id="258"/>
            <p14:sldId id="277"/>
            <p14:sldId id="278"/>
            <p14:sldId id="289"/>
            <p14:sldId id="260"/>
            <p14:sldId id="292"/>
            <p14:sldId id="287"/>
            <p14:sldId id="283"/>
            <p14:sldId id="261"/>
            <p14:sldId id="282"/>
            <p14:sldId id="262"/>
            <p14:sldId id="291"/>
            <p14:sldId id="281"/>
            <p14:sldId id="263"/>
            <p14:sldId id="290"/>
            <p14:sldId id="265"/>
            <p14:sldId id="304"/>
            <p14:sldId id="267"/>
            <p14:sldId id="301"/>
          </p14:sldIdLst>
        </p14:section>
        <p14:section name="GitHub" id="{BDA108FD-8D09-F746-B4EE-29E7E8D2B9F3}">
          <p14:sldIdLst>
            <p14:sldId id="266"/>
            <p14:sldId id="302"/>
            <p14:sldId id="269"/>
            <p14:sldId id="313"/>
            <p14:sldId id="300"/>
            <p14:sldId id="270"/>
            <p14:sldId id="293"/>
            <p14:sldId id="308"/>
            <p14:sldId id="272"/>
            <p14:sldId id="273"/>
            <p14:sldId id="294"/>
            <p14:sldId id="295"/>
            <p14:sldId id="310"/>
            <p14:sldId id="274"/>
            <p14:sldId id="306"/>
            <p14:sldId id="307"/>
            <p14:sldId id="312"/>
            <p14:sldId id="311"/>
          </p14:sldIdLst>
        </p14:section>
        <p14:section name="Bonus" id="{A8DD5096-AC92-6D4C-9A76-FB3E35527481}">
          <p14:sldIdLst>
            <p14:sldId id="299"/>
            <p14:sldId id="296"/>
            <p14:sldId id="297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AAD6"/>
    <a:srgbClr val="0000FF"/>
    <a:srgbClr val="FF00FF"/>
    <a:srgbClr val="B5B5B5"/>
    <a:srgbClr val="F1502F"/>
    <a:srgbClr val="E8F0F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31"/>
    <p:restoredTop sz="88698"/>
  </p:normalViewPr>
  <p:slideViewPr>
    <p:cSldViewPr snapToGrid="0" snapToObjects="1">
      <p:cViewPr varScale="1">
        <p:scale>
          <a:sx n="100" d="100"/>
          <a:sy n="100" d="100"/>
        </p:scale>
        <p:origin x="16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um_memory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Monaco" pitchFamily="2" charset="77"/>
              </a:rPr>
              <a:t>git config --global </a:t>
            </a:r>
            <a:r>
              <a:rPr lang="en-US" sz="1200" dirty="0" err="1">
                <a:latin typeface="Monaco" pitchFamily="2" charset="77"/>
              </a:rPr>
              <a:t>core.autocrlf</a:t>
            </a:r>
            <a:r>
              <a:rPr lang="en-US" sz="1200" dirty="0">
                <a:latin typeface="Monaco" pitchFamily="2" charset="77"/>
              </a:rPr>
              <a:t> input</a:t>
            </a:r>
          </a:p>
          <a:p>
            <a:r>
              <a:rPr lang="en-US" sz="1200" dirty="0">
                <a:latin typeface="Monaco" pitchFamily="2" charset="77"/>
              </a:rPr>
              <a:t>git config --global </a:t>
            </a:r>
            <a:r>
              <a:rPr lang="en-US" sz="1200" dirty="0" err="1">
                <a:latin typeface="Monaco" pitchFamily="2" charset="77"/>
              </a:rPr>
              <a:t>core.autocrlf</a:t>
            </a:r>
            <a:r>
              <a:rPr lang="en-US" sz="1200" dirty="0">
                <a:latin typeface="Monaco" pitchFamily="2" charset="77"/>
              </a:rPr>
              <a:t> true (windows)</a:t>
            </a:r>
          </a:p>
          <a:p>
            <a:endParaRPr lang="en-US" dirty="0"/>
          </a:p>
          <a:p>
            <a:r>
              <a:rPr lang="en-US" dirty="0"/>
              <a:t>Atom: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"atom --wait”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(Mac):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(Windows): </a:t>
            </a:r>
            <a:r>
              <a:rPr lang="en-US" dirty="0">
                <a:effectLst/>
              </a:rPr>
              <a:t>'c:/program files (x86)/sublime text 3/</a:t>
            </a:r>
            <a:r>
              <a:rPr lang="en-US" dirty="0" err="1">
                <a:effectLst/>
              </a:rPr>
              <a:t>sublimetext.exe</a:t>
            </a:r>
            <a:r>
              <a:rPr lang="en-US" dirty="0">
                <a:effectLst/>
              </a:rPr>
              <a:t>' -w” (32bit)</a:t>
            </a:r>
          </a:p>
          <a:p>
            <a:r>
              <a:rPr lang="en-US" dirty="0" err="1">
                <a:effectLst/>
              </a:rPr>
              <a:t>Textmate</a:t>
            </a:r>
            <a:r>
              <a:rPr lang="en-US" dirty="0">
                <a:effectLst/>
              </a:rPr>
              <a:t>: "mate -w"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3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https://en.wikipedia.org/wiki/Drum_memory</a:t>
            </a:r>
            <a:endParaRPr lang="en-US" dirty="0"/>
          </a:p>
          <a:p>
            <a:r>
              <a:rPr lang="en-US" dirty="0"/>
              <a:t>Index/database are just collection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5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50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21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51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95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echo</a:t>
            </a:r>
            <a:r>
              <a:rPr lang="en-US" b="0" dirty="0"/>
              <a:t> prints a string</a:t>
            </a:r>
          </a:p>
          <a:p>
            <a:r>
              <a:rPr lang="en-US" b="1" dirty="0"/>
              <a:t>&gt;&gt; </a:t>
            </a:r>
            <a:r>
              <a:rPr lang="en-US" b="0" dirty="0"/>
              <a:t>put the string on its left side into the file on its right side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05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18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2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 .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You can use wildcard expressions in this file as well. Some common things in a </a:t>
            </a:r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file are </a:t>
            </a:r>
            <a:r>
              <a:rPr lang="en-US" dirty="0"/>
              <a:t>.*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*~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~*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are often temporary or backup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43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0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34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20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49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07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5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482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made by </a:t>
            </a:r>
            <a:r>
              <a:rPr lang="en-US" dirty="0" err="1"/>
              <a:t>Smashicons</a:t>
            </a:r>
            <a:r>
              <a:rPr lang="en-US" dirty="0"/>
              <a:t> from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smashicons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Dave Gandy</a:t>
            </a:r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dave-gandy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www.flaticon.com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08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25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76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05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64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300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23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843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96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353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393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92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83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2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28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06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3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29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can also be run from Power Shell, but Git Bash would allow you to run every command in this tutorial (e.g., functions such as </a:t>
            </a:r>
            <a:r>
              <a:rPr lang="en-US" dirty="0"/>
              <a:t>touch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dirty="0"/>
              <a:t>echo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making file and printing lines in a terminal).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90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6004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chemeClr val="bg1">
              <a:lumMod val="85000"/>
            </a:schemeClr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2/10/21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2/10/21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2/10/21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gitforwindows.org/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git-scm.com/downloa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tiff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7" Type="http://schemas.openxmlformats.org/officeDocument/2006/relationships/image" Target="../media/image4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irc.utdallas.edu/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microsoft.com/office/2007/relationships/hdphoto" Target="../media/hdphoto2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9.png"/><Relationship Id="rId4" Type="http://schemas.openxmlformats.org/officeDocument/2006/relationships/image" Target="../media/image3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microsoft.com/office/2007/relationships/hdphoto" Target="../media/hdphoto3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9.png"/><Relationship Id="rId4" Type="http://schemas.openxmlformats.org/officeDocument/2006/relationships/image" Target="../media/image38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50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microsoft.com/office/2007/relationships/hdphoto" Target="../media/hdphoto3.wdp"/><Relationship Id="rId4" Type="http://schemas.openxmlformats.org/officeDocument/2006/relationships/image" Target="../media/image51.svg"/><Relationship Id="rId9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irc.utdallas.edu/mxc108120/git_workshop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16.tiff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hyperlink" Target="https://gitlab.com/%3cusername%3e/git_workshop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8.tiff"/><Relationship Id="rId4" Type="http://schemas.openxmlformats.org/officeDocument/2006/relationships/image" Target="../media/image1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16.tiff"/><Relationship Id="rId4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8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55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19.tiff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8.tiff"/><Relationship Id="rId7" Type="http://schemas.microsoft.com/office/2007/relationships/hdphoto" Target="../media/hdphoto3.wdp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8.tif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16.tiff"/><Relationship Id="rId7" Type="http://schemas.openxmlformats.org/officeDocument/2006/relationships/image" Target="../media/image52.png"/><Relationship Id="rId12" Type="http://schemas.microsoft.com/office/2007/relationships/hdphoto" Target="../media/hdphoto4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tiff"/><Relationship Id="rId11" Type="http://schemas.openxmlformats.org/officeDocument/2006/relationships/image" Target="../media/image49.png"/><Relationship Id="rId5" Type="http://schemas.openxmlformats.org/officeDocument/2006/relationships/image" Target="../media/image59.png"/><Relationship Id="rId10" Type="http://schemas.openxmlformats.org/officeDocument/2006/relationships/image" Target="../media/image51.svg"/><Relationship Id="rId4" Type="http://schemas.openxmlformats.org/officeDocument/2006/relationships/image" Target="../media/image38.tiff"/><Relationship Id="rId9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8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bookdown.dallasdatascience.com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gitbranching.js.or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education.githu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&amp; </a:t>
            </a:r>
            <a:r>
              <a:rPr lang="en-US" sz="44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GitLab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  <a:t>its not only for programmers </a:t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u Mincho" panose="02020400000000000000" pitchFamily="18" charset="-128"/>
              <a:ea typeface="Yu Mincho" panose="02020400000000000000" pitchFamily="18" charset="-128"/>
              <a:cs typeface="Geeza Pro" panose="020004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161" y="6111296"/>
            <a:ext cx="2286317" cy="71701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Micaela Chan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2.11.2011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A2AD2-6EE9-5E44-9F10-A556E820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282" y="5723099"/>
            <a:ext cx="1788160" cy="746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CD665-D8A6-E943-AC50-A909306E4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763" y="5041600"/>
            <a:ext cx="2890237" cy="1069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DF504-B2AC-AA43-B836-9B915D12D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050" y="4102268"/>
            <a:ext cx="3517900" cy="78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DAEFA-8EBB-5040-AE13-C091599EF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4480" y="5880884"/>
            <a:ext cx="2667520" cy="11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5C3F-1800-094D-BD9D-A9F18330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Hands on portion of the workshop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C120E-967D-4548-ABED-F1932DB69D53}"/>
              </a:ext>
            </a:extLst>
          </p:cNvPr>
          <p:cNvSpPr/>
          <p:nvPr/>
        </p:nvSpPr>
        <p:spPr>
          <a:xfrm>
            <a:off x="1117342" y="1779966"/>
            <a:ext cx="4470720" cy="713714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echo hello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50F4AA-00BF-4045-BA8E-B834296C6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3"/>
            <a:ext cx="9387827" cy="546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Dark bubble with text are terminal commands (bash)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Type into a terminal window or Git-Bash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OS icon will be next to the commands specific to an OS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Everything in this presentation is on a </a:t>
            </a:r>
            <a:r>
              <a:rPr lang="en-US" sz="2800" dirty="0" err="1"/>
              <a:t>bookdown</a:t>
            </a:r>
            <a:r>
              <a:rPr lang="en-US" sz="2800" dirty="0"/>
              <a:t> page: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400" dirty="0"/>
              <a:t>https://</a:t>
            </a:r>
            <a:r>
              <a:rPr lang="en-US" sz="2400" dirty="0" err="1"/>
              <a:t>gitbookdown.dallasdatascience.com</a:t>
            </a:r>
            <a:endParaRPr lang="en-US" sz="2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0F338-61DB-FF41-B262-8B2C9E5C2C02}"/>
              </a:ext>
            </a:extLst>
          </p:cNvPr>
          <p:cNvGrpSpPr/>
          <p:nvPr/>
        </p:nvGrpSpPr>
        <p:grpSpPr>
          <a:xfrm>
            <a:off x="9189612" y="3674332"/>
            <a:ext cx="2789578" cy="1369044"/>
            <a:chOff x="8651978" y="4081884"/>
            <a:chExt cx="2789578" cy="1369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1E6C90-9303-B54E-BECB-6D244E0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05038" y="4081884"/>
              <a:ext cx="587201" cy="5872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B5917D-EC86-C84E-8CFE-299EC406D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51978" y="4774468"/>
              <a:ext cx="587201" cy="5872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0BA183-FFE8-4948-9D98-E74E5BFA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32589" y="4737213"/>
              <a:ext cx="713715" cy="7137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9DAB17-C5D3-5641-B7BA-76012FDE0614}"/>
                </a:ext>
              </a:extLst>
            </p:cNvPr>
            <p:cNvSpPr txBox="1"/>
            <p:nvPr/>
          </p:nvSpPr>
          <p:spPr>
            <a:xfrm>
              <a:off x="10032589" y="4190818"/>
              <a:ext cx="1060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Windows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9472F-FB3C-BE4F-99C4-6D0C52B5427E}"/>
                </a:ext>
              </a:extLst>
            </p:cNvPr>
            <p:cNvSpPr txBox="1"/>
            <p:nvPr/>
          </p:nvSpPr>
          <p:spPr>
            <a:xfrm>
              <a:off x="9237676" y="4965626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6EB6FD-81B9-374D-96BE-800FB03E9C1E}"/>
                </a:ext>
              </a:extLst>
            </p:cNvPr>
            <p:cNvSpPr txBox="1"/>
            <p:nvPr/>
          </p:nvSpPr>
          <p:spPr>
            <a:xfrm>
              <a:off x="10763165" y="488255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Linux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65ACAF9-1C36-2140-A9F6-48D05804E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7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1.1 Download git</a:t>
            </a:r>
            <a:endParaRPr lang="en-US" sz="29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3002068"/>
          </a:xfrm>
        </p:spPr>
        <p:txBody>
          <a:bodyPr/>
          <a:lstStyle/>
          <a:p>
            <a:r>
              <a:rPr lang="en-US" dirty="0"/>
              <a:t>Windows users: </a:t>
            </a:r>
            <a:r>
              <a:rPr lang="en-US" dirty="0">
                <a:hlinkClick r:id="rId3"/>
              </a:rPr>
              <a:t>https://gitforwindows.org/</a:t>
            </a:r>
            <a:endParaRPr lang="en-US" dirty="0"/>
          </a:p>
          <a:p>
            <a:pPr lvl="2"/>
            <a:r>
              <a:rPr lang="en-US" b="1" dirty="0"/>
              <a:t>Git-Bash</a:t>
            </a:r>
            <a:r>
              <a:rPr lang="en-US" dirty="0"/>
              <a:t> is a bash terminal that comes with Git for Windows. </a:t>
            </a:r>
          </a:p>
          <a:p>
            <a:pPr lvl="2"/>
            <a:r>
              <a:rPr lang="en-US" dirty="0"/>
              <a:t>In this workshop, we assume Windows User have Git-Bash, so you can use functions such as “echo” or “touch”</a:t>
            </a:r>
          </a:p>
          <a:p>
            <a:pPr lvl="2"/>
            <a:endParaRPr lang="en-US" dirty="0"/>
          </a:p>
          <a:p>
            <a:r>
              <a:rPr lang="en-US" dirty="0"/>
              <a:t>Linux/Mac Users: </a:t>
            </a:r>
            <a:r>
              <a:rPr lang="en-US" dirty="0">
                <a:hlinkClick r:id="rId4"/>
              </a:rPr>
              <a:t>https://git-scm.com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0C964-E245-6642-88DC-E6B457E44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912" y="1248385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5CEC8-02DB-4A4A-89A3-8FAC33F5D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328" y="3429000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0D0CA-3F27-0A46-8F3B-718381D8F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2439" y="3428999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39FD04-EACB-3549-8ABD-C92F0A8E0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413-F199-9446-B0D2-360FC2B9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 </a:t>
            </a:r>
            <a:br>
              <a:rPr lang="en-US" dirty="0"/>
            </a:br>
            <a:r>
              <a:rPr lang="en-US" sz="2400" b="1" dirty="0"/>
              <a:t>Open a terminal / Git-Bash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9F1A-ABD5-F44E-B43D-38338DAF7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" t="2350" r="1301"/>
          <a:stretch/>
        </p:blipFill>
        <p:spPr>
          <a:xfrm>
            <a:off x="6573284" y="1390502"/>
            <a:ext cx="544387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3C7E6-2CAC-2D47-A3E8-FF540D96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57" y="1390501"/>
            <a:ext cx="533460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DAEDE6-A82B-5F46-83B5-640511A2C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53" y="5033471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684E2-63EB-3C49-AED1-14A91C4B1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131" y="5033472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7ACF3-5CD8-654E-A482-0DDA4DF0F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242" y="5033471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C8A997-6409-F64B-92EF-3A68E5C91B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7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1.2 Configure git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2009205" cy="4877778"/>
          </a:xfrm>
        </p:spPr>
        <p:txBody>
          <a:bodyPr/>
          <a:lstStyle/>
          <a:p>
            <a:r>
              <a:rPr lang="en-US" sz="2800" dirty="0"/>
              <a:t>Username &amp; email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800" b="1" dirty="0"/>
              <a:t>[OPTIONAL] </a:t>
            </a:r>
          </a:p>
          <a:p>
            <a:pPr lvl="1"/>
            <a:r>
              <a:rPr lang="en-US" sz="2400" dirty="0"/>
              <a:t>If you don’t want to use vim, s</a:t>
            </a:r>
            <a:r>
              <a:rPr lang="en-US" sz="2000" dirty="0"/>
              <a:t>etup another default text editor </a:t>
            </a:r>
          </a:p>
          <a:p>
            <a:pPr lvl="2"/>
            <a:r>
              <a:rPr lang="en-US" sz="2000" b="1" dirty="0"/>
              <a:t>nano</a:t>
            </a:r>
            <a:r>
              <a:rPr lang="en-US" sz="2000" dirty="0"/>
              <a:t> is an easy terminal text editor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D22FB2-F9D1-5A4D-8B7E-74EE09F2CA53}"/>
              </a:ext>
            </a:extLst>
          </p:cNvPr>
          <p:cNvSpPr/>
          <p:nvPr/>
        </p:nvSpPr>
        <p:spPr>
          <a:xfrm>
            <a:off x="1183132" y="1791888"/>
            <a:ext cx="10475468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onaco" pitchFamily="2" charset="77"/>
              </a:rPr>
              <a:t>&gt; git config --global </a:t>
            </a:r>
            <a:r>
              <a:rPr lang="en-US" sz="2000" dirty="0" err="1">
                <a:latin typeface="Monaco" pitchFamily="2" charset="77"/>
              </a:rPr>
              <a:t>user.name</a:t>
            </a:r>
            <a:r>
              <a:rPr lang="en-US" sz="2000" dirty="0">
                <a:latin typeface="Monaco" pitchFamily="2" charset="77"/>
              </a:rPr>
              <a:t> "Shady Whale"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shadywhale@allthewhales.com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BCBD46-E271-4E4B-AC10-EA58A4BA5C19}"/>
              </a:ext>
            </a:extLst>
          </p:cNvPr>
          <p:cNvSpPr/>
          <p:nvPr/>
        </p:nvSpPr>
        <p:spPr>
          <a:xfrm>
            <a:off x="1405554" y="5026340"/>
            <a:ext cx="7106758" cy="583275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core.editor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nano</a:t>
            </a:r>
            <a:r>
              <a:rPr lang="en-US" sz="2000" dirty="0">
                <a:latin typeface="Monaco" pitchFamily="2" charset="77"/>
              </a:rPr>
              <a:t> -w"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56958-F461-C745-A4B0-43D51B871D08}"/>
              </a:ext>
            </a:extLst>
          </p:cNvPr>
          <p:cNvSpPr/>
          <p:nvPr/>
        </p:nvSpPr>
        <p:spPr>
          <a:xfrm>
            <a:off x="1" y="6301221"/>
            <a:ext cx="12192000" cy="55677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 should have Git installed on your personal computer (or server), with basic configurations all set and ready to go!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6C8C50-2617-BC44-9716-8390FEBCF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b="1" dirty="0"/>
              <a:t>What is a repository?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F584E-AD26-594D-8B8F-E95BCE6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1616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Repository (repo):</a:t>
            </a:r>
          </a:p>
          <a:p>
            <a:r>
              <a:rPr lang="en-US" dirty="0"/>
              <a:t>An index that tracks changes of a directory </a:t>
            </a:r>
          </a:p>
          <a:p>
            <a:r>
              <a:rPr lang="en-US" dirty="0"/>
              <a:t>a </a:t>
            </a:r>
            <a:r>
              <a:rPr lang="en-US" sz="2800" dirty="0">
                <a:latin typeface="Monaco" pitchFamily="2" charset="77"/>
              </a:rPr>
              <a:t>.git/</a:t>
            </a:r>
            <a:r>
              <a:rPr lang="en-US" dirty="0"/>
              <a:t> subdirectory</a:t>
            </a:r>
            <a:endParaRPr lang="en-US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A0C597-5A99-0249-BC5C-11FC99D79A5A}"/>
              </a:ext>
            </a:extLst>
          </p:cNvPr>
          <p:cNvGrpSpPr/>
          <p:nvPr/>
        </p:nvGrpSpPr>
        <p:grpSpPr>
          <a:xfrm>
            <a:off x="500473" y="3606084"/>
            <a:ext cx="2554309" cy="2947982"/>
            <a:chOff x="540914" y="3090930"/>
            <a:chExt cx="2554309" cy="29479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B11BDA-2595-1C49-AD4E-1454020BD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540914" y="3090930"/>
              <a:ext cx="1944709" cy="23383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4D8D4F-E661-6942-ABED-FA9578EBB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693314" y="3243330"/>
              <a:ext cx="1944709" cy="23383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AA2142-CDF4-6A42-B093-D1B501800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845714" y="3395730"/>
              <a:ext cx="1944709" cy="23383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9C073B-1DC2-4046-89C4-402D36DE2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998114" y="3548130"/>
              <a:ext cx="1944709" cy="23383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7137BD-744A-8E41-AAF4-AB7B011A3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1150514" y="3700530"/>
              <a:ext cx="1944709" cy="2338382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E381B1-A94D-0E4E-942F-678672FCD7A6}"/>
              </a:ext>
            </a:extLst>
          </p:cNvPr>
          <p:cNvSpPr/>
          <p:nvPr/>
        </p:nvSpPr>
        <p:spPr>
          <a:xfrm>
            <a:off x="182795" y="2936383"/>
            <a:ext cx="9165515" cy="3812146"/>
          </a:xfrm>
          <a:prstGeom prst="roundRect">
            <a:avLst>
              <a:gd name="adj" fmla="val 701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D3641-E260-0B4E-BFE7-DAAF5941A802}"/>
              </a:ext>
            </a:extLst>
          </p:cNvPr>
          <p:cNvSpPr txBox="1"/>
          <p:nvPr/>
        </p:nvSpPr>
        <p:spPr>
          <a:xfrm>
            <a:off x="283962" y="3059723"/>
            <a:ext cx="1341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Directory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D8136B-C820-C444-BF0D-1F7DB26735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34" t="37517" r="22623" b="34836"/>
          <a:stretch/>
        </p:blipFill>
        <p:spPr>
          <a:xfrm>
            <a:off x="3155665" y="3606084"/>
            <a:ext cx="6128250" cy="29134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16FEE4-D495-394A-9D80-7CFED86DE822}"/>
              </a:ext>
            </a:extLst>
          </p:cNvPr>
          <p:cNvGrpSpPr/>
          <p:nvPr/>
        </p:nvGrpSpPr>
        <p:grpSpPr>
          <a:xfrm>
            <a:off x="9818390" y="3429000"/>
            <a:ext cx="1720741" cy="3090546"/>
            <a:chOff x="9818388" y="2865259"/>
            <a:chExt cx="2279959" cy="365428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FCC59-11BE-8C4B-B19E-080D5276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8388" y="3838238"/>
              <a:ext cx="2272295" cy="268130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FEE2BA-8EFB-3149-840A-5F61B254B942}"/>
                </a:ext>
              </a:extLst>
            </p:cNvPr>
            <p:cNvSpPr txBox="1"/>
            <p:nvPr/>
          </p:nvSpPr>
          <p:spPr>
            <a:xfrm>
              <a:off x="9934995" y="2865259"/>
              <a:ext cx="2163352" cy="764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Old school drum memory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E78077F-EB93-9C47-9CAE-AD32A4639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6680" y="3576746"/>
              <a:ext cx="132185" cy="282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787C606-3C8A-9145-921A-B63D1BEFA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</a:t>
            </a:r>
            <a:r>
              <a:rPr lang="en-US" sz="2400" b="1" dirty="0">
                <a:latin typeface="Monaco" pitchFamily="2" charset="77"/>
              </a:rPr>
              <a:t>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9115317" cy="48777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home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dirty="0"/>
              <a:t>		Check the status of the git repository</a:t>
            </a:r>
            <a:r>
              <a:rPr lang="en-US" sz="2800" dirty="0">
                <a:solidFill>
                  <a:srgbClr val="C00000"/>
                </a:solidFill>
              </a:rPr>
              <a:t>	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17FC28-0DC7-0A40-90AA-2D58BA216B2A}"/>
              </a:ext>
            </a:extLst>
          </p:cNvPr>
          <p:cNvSpPr/>
          <p:nvPr/>
        </p:nvSpPr>
        <p:spPr>
          <a:xfrm>
            <a:off x="1183132" y="4021297"/>
            <a:ext cx="3615290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init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A3AFA1-03C8-5349-9C4F-A32C6A295184}"/>
              </a:ext>
            </a:extLst>
          </p:cNvPr>
          <p:cNvSpPr/>
          <p:nvPr/>
        </p:nvSpPr>
        <p:spPr>
          <a:xfrm>
            <a:off x="1183132" y="1909111"/>
            <a:ext cx="3615291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mkdir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DBBC06-DC36-CB47-96B3-213788B52648}"/>
              </a:ext>
            </a:extLst>
          </p:cNvPr>
          <p:cNvSpPr/>
          <p:nvPr/>
        </p:nvSpPr>
        <p:spPr>
          <a:xfrm>
            <a:off x="1" y="6365966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now have a repository (i.e., a .git/ folder) within a directory that you want to track!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4AC8DC-DFB3-624C-9783-CDF9A9F00C7F}"/>
              </a:ext>
            </a:extLst>
          </p:cNvPr>
          <p:cNvSpPr/>
          <p:nvPr/>
        </p:nvSpPr>
        <p:spPr>
          <a:xfrm>
            <a:off x="1183132" y="5303519"/>
            <a:ext cx="3615290" cy="890963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ls -a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E695C7-F57F-E246-8E50-D21B89270C94}"/>
              </a:ext>
            </a:extLst>
          </p:cNvPr>
          <p:cNvGrpSpPr/>
          <p:nvPr/>
        </p:nvGrpSpPr>
        <p:grpSpPr>
          <a:xfrm>
            <a:off x="5798759" y="2915352"/>
            <a:ext cx="3615290" cy="1398378"/>
            <a:chOff x="5798759" y="2915352"/>
            <a:chExt cx="3615290" cy="1398378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CD999F4-267E-2A4F-B1AE-F404A13CC6FA}"/>
                </a:ext>
              </a:extLst>
            </p:cNvPr>
            <p:cNvSpPr/>
            <p:nvPr/>
          </p:nvSpPr>
          <p:spPr>
            <a:xfrm>
              <a:off x="5798759" y="2915352"/>
              <a:ext cx="3615290" cy="1398378"/>
            </a:xfrm>
            <a:prstGeom prst="roundRect">
              <a:avLst>
                <a:gd name="adj" fmla="val 7010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F7389E-9624-A74D-A14D-92451BD138DF}"/>
                </a:ext>
              </a:extLst>
            </p:cNvPr>
            <p:cNvSpPr txBox="1"/>
            <p:nvPr/>
          </p:nvSpPr>
          <p:spPr>
            <a:xfrm>
              <a:off x="5838664" y="2960596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Directory</a:t>
              </a:r>
              <a:endParaRPr lang="en-US" sz="2400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CCB92E3-728D-914C-95BD-26AA756B8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34" t="37517" r="22623" b="34836"/>
          <a:stretch/>
        </p:blipFill>
        <p:spPr>
          <a:xfrm>
            <a:off x="6971392" y="3161013"/>
            <a:ext cx="2417257" cy="1068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A94ECE-FB3A-EB4F-BDE1-027F61675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76" y="4085430"/>
            <a:ext cx="7899400" cy="27686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B731646-07B1-F842-8E64-4E8BF1FE0891}"/>
              </a:ext>
            </a:extLst>
          </p:cNvPr>
          <p:cNvSpPr/>
          <p:nvPr/>
        </p:nvSpPr>
        <p:spPr>
          <a:xfrm>
            <a:off x="234310" y="1427055"/>
            <a:ext cx="5515793" cy="1768750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add</a:t>
            </a:r>
            <a:endParaRPr lang="en-US" sz="24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Tells git which changes you want to track</a:t>
            </a:r>
          </a:p>
          <a:p>
            <a:endParaRPr lang="en-US" sz="20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Formally, this is call adding a file to the “staging area”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ABB2FD1-C40D-064B-BBCB-38BC810DC7E9}"/>
              </a:ext>
            </a:extLst>
          </p:cNvPr>
          <p:cNvSpPr/>
          <p:nvPr/>
        </p:nvSpPr>
        <p:spPr>
          <a:xfrm>
            <a:off x="6441898" y="1427055"/>
            <a:ext cx="5486312" cy="2415146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commit</a:t>
            </a:r>
            <a:r>
              <a:rPr lang="en-US" sz="24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 git to document the changes you “added” (i.e., the files in the staging area)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Mandatory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 message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that you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must provide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to explain what changes were made</a:t>
            </a:r>
            <a:endParaRPr lang="en-US" sz="2000" b="1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4F7DD-DCA8-2C47-9BF2-0C7E91D988FF}"/>
              </a:ext>
            </a:extLst>
          </p:cNvPr>
          <p:cNvSpPr/>
          <p:nvPr/>
        </p:nvSpPr>
        <p:spPr>
          <a:xfrm>
            <a:off x="6441897" y="5095983"/>
            <a:ext cx="1130157" cy="986319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45618-1813-2D46-8C56-78D2286FE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r>
              <a:rPr lang="en-US" sz="2400" dirty="0"/>
              <a:t>Make a new file and check status of git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tell Git to track the file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A2EF77-0FF7-E542-B154-E804F86FA750}"/>
              </a:ext>
            </a:extLst>
          </p:cNvPr>
          <p:cNvSpPr/>
          <p:nvPr/>
        </p:nvSpPr>
        <p:spPr>
          <a:xfrm>
            <a:off x="725931" y="2161120"/>
            <a:ext cx="4503615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E950E5-B511-F64A-8D59-7AD28AD6EEFF}"/>
              </a:ext>
            </a:extLst>
          </p:cNvPr>
          <p:cNvSpPr/>
          <p:nvPr/>
        </p:nvSpPr>
        <p:spPr>
          <a:xfrm>
            <a:off x="725931" y="4063016"/>
            <a:ext cx="4503615" cy="1050769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4428C-4579-6C4A-B885-5D1514F2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r>
              <a:rPr lang="en-US" sz="2400" dirty="0"/>
              <a:t>Commit the file with a commit message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check the log, which lists all the commits made so far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604606-0AE6-5F49-AEB7-1C3D55D0BDAE}"/>
              </a:ext>
            </a:extLst>
          </p:cNvPr>
          <p:cNvSpPr/>
          <p:nvPr/>
        </p:nvSpPr>
        <p:spPr>
          <a:xfrm>
            <a:off x="630239" y="2290900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to repo”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A0E79A-2293-EB47-9E71-E1231A5A1B29}"/>
              </a:ext>
            </a:extLst>
          </p:cNvPr>
          <p:cNvSpPr/>
          <p:nvPr/>
        </p:nvSpPr>
        <p:spPr>
          <a:xfrm>
            <a:off x="630239" y="4053191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943A6-C274-2B4B-8341-C6A876F4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PRACTICE: </a:t>
            </a:r>
          </a:p>
          <a:p>
            <a:r>
              <a:rPr lang="en-US" sz="2400" dirty="0"/>
              <a:t>Let’s add a line to the file and </a:t>
            </a:r>
            <a:r>
              <a:rPr lang="en-US" sz="2200" b="1" dirty="0">
                <a:latin typeface="Monaco" pitchFamily="2" charset="77"/>
              </a:rPr>
              <a:t>git add </a:t>
            </a:r>
            <a:r>
              <a:rPr lang="en-US" sz="2200" dirty="0">
                <a:latin typeface="Monaco" pitchFamily="2" charset="77"/>
              </a:rPr>
              <a:t>&amp;</a:t>
            </a:r>
            <a:r>
              <a:rPr lang="en-US" sz="2200" b="1" dirty="0">
                <a:latin typeface="Monaco" pitchFamily="2" charset="77"/>
              </a:rPr>
              <a:t> commit</a:t>
            </a:r>
            <a:r>
              <a:rPr lang="en-US" sz="2400" b="1" dirty="0"/>
              <a:t> </a:t>
            </a:r>
            <a:r>
              <a:rPr lang="en-US" sz="2400" dirty="0"/>
              <a:t>it!</a:t>
            </a:r>
            <a:r>
              <a:rPr lang="en-US" sz="2000" dirty="0">
                <a:solidFill>
                  <a:srgbClr val="C00000"/>
                </a:solidFill>
              </a:rPr>
              <a:t>	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321" y="1307798"/>
            <a:ext cx="4095507" cy="143540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415B14-52BD-0D48-9E6F-FE6E58C434E0}"/>
              </a:ext>
            </a:extLst>
          </p:cNvPr>
          <p:cNvSpPr/>
          <p:nvPr/>
        </p:nvSpPr>
        <p:spPr>
          <a:xfrm>
            <a:off x="631455" y="2150534"/>
            <a:ext cx="7370043" cy="4083922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hello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 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  [in your text editor]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  Add hello in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  ###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  [save file and exit editor]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BC6A1-BD80-B14B-8F4A-4B236C173124}"/>
              </a:ext>
            </a:extLst>
          </p:cNvPr>
          <p:cNvSpPr/>
          <p:nvPr/>
        </p:nvSpPr>
        <p:spPr>
          <a:xfrm>
            <a:off x="1" y="633984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used </a:t>
            </a:r>
            <a:r>
              <a:rPr lang="en-US" sz="1600" dirty="0">
                <a:latin typeface="Monaco" pitchFamily="2" charset="77"/>
              </a:rPr>
              <a:t>git add &amp; commit</a:t>
            </a:r>
            <a:r>
              <a:rPr lang="en-US" dirty="0"/>
              <a:t> to track a file. Use </a:t>
            </a:r>
            <a:r>
              <a:rPr lang="en-US" sz="1600" dirty="0">
                <a:latin typeface="Monaco" pitchFamily="2" charset="77"/>
              </a:rPr>
              <a:t>git log </a:t>
            </a:r>
            <a:r>
              <a:rPr lang="en-US" dirty="0"/>
              <a:t>to read what you have done so far in this repository!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085826-3988-1E49-B684-534AE2004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is git important?</a:t>
            </a:r>
            <a:endParaRPr lang="en-US" sz="2400" dirty="0">
              <a:solidFill>
                <a:sysClr val="windowText" lastClr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C25-490A-5F4F-9E11-272D83CC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0914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D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ocumentation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/>
              <a:t>   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/>
              <a:t>S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haring</a:t>
            </a:r>
            <a:r>
              <a:rPr lang="en-US" b="1" dirty="0"/>
              <a:t> / C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ollaborating</a:t>
            </a: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facilitates both!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3B0C98-D826-3146-8E80-853A707C8038}"/>
              </a:ext>
            </a:extLst>
          </p:cNvPr>
          <p:cNvGrpSpPr/>
          <p:nvPr/>
        </p:nvGrpSpPr>
        <p:grpSpPr>
          <a:xfrm>
            <a:off x="3060849" y="2813684"/>
            <a:ext cx="5454989" cy="1230632"/>
            <a:chOff x="3060849" y="2813684"/>
            <a:chExt cx="5454989" cy="12306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28FE22-FF31-C743-9346-366F43BC7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0849" y="2813686"/>
              <a:ext cx="1230630" cy="123063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AD5F7D-1002-704F-A146-46234D16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5207" y="2813684"/>
              <a:ext cx="1230631" cy="1230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diff</a:t>
            </a:r>
            <a:r>
              <a:rPr lang="en-US" sz="2400" dirty="0">
                <a:latin typeface="Monaco" pitchFamily="2" charset="77"/>
              </a:rPr>
              <a:t> &amp; </a:t>
            </a:r>
            <a:r>
              <a:rPr lang="en-US" sz="2400" b="1" dirty="0">
                <a:latin typeface="Monaco" pitchFamily="2" charset="77"/>
              </a:rPr>
              <a:t>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Edit the file and check difference between your current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foo.txt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the last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about compared to two commits ago?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43557" y="2376377"/>
            <a:ext cx="5452444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world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8AAF10-3F3F-FC49-AD05-07D9A26E6733}"/>
              </a:ext>
            </a:extLst>
          </p:cNvPr>
          <p:cNvSpPr/>
          <p:nvPr/>
        </p:nvSpPr>
        <p:spPr>
          <a:xfrm>
            <a:off x="643557" y="4461301"/>
            <a:ext cx="5452444" cy="62200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13DB37-F608-D242-A3B7-BB5E1C2D85A4}"/>
              </a:ext>
            </a:extLst>
          </p:cNvPr>
          <p:cNvGrpSpPr/>
          <p:nvPr/>
        </p:nvGrpSpPr>
        <p:grpSpPr>
          <a:xfrm>
            <a:off x="3152006" y="5086517"/>
            <a:ext cx="3766954" cy="1600589"/>
            <a:chOff x="3152006" y="5086517"/>
            <a:chExt cx="3766954" cy="160058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2A1FAF-98AE-8845-8C1F-78EB7CFA1D60}"/>
                </a:ext>
              </a:extLst>
            </p:cNvPr>
            <p:cNvSpPr/>
            <p:nvPr/>
          </p:nvSpPr>
          <p:spPr>
            <a:xfrm>
              <a:off x="3152006" y="5544106"/>
              <a:ext cx="3766954" cy="1143000"/>
            </a:xfrm>
            <a:prstGeom prst="roundRect">
              <a:avLst>
                <a:gd name="adj" fmla="val 30488"/>
              </a:avLst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HEAD~1 can be replaced with the specific identifier of a commit. Use git log to check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DCE0E2D-4E16-E94B-B5B0-1D4E450304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5200" y="5086517"/>
              <a:ext cx="294640" cy="4575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1C9AB26-D9A7-5249-91E9-0A5EAAE3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diff</a:t>
            </a:r>
            <a:r>
              <a:rPr lang="en-US" sz="2400" dirty="0">
                <a:latin typeface="Monaco" pitchFamily="2" charset="77"/>
              </a:rPr>
              <a:t> &amp; </a:t>
            </a:r>
            <a:r>
              <a:rPr lang="en-US" sz="2400" b="1" dirty="0">
                <a:latin typeface="Monaco" pitchFamily="2" charset="77"/>
              </a:rPr>
              <a:t>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4.2 – What was done in ____ commit?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Sometimes we want to check what was done during a certain commit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**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BONUS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** If there are multiple branches (e.g., master, feature1), you can </a:t>
            </a:r>
            <a:r>
              <a:rPr lang="en-US" sz="24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show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different branch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use the symbol ^ to go to a relative-commit (e.g., master^ means go to the master branch 1 commit ago)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36151" y="2408381"/>
            <a:ext cx="5459850" cy="6431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show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70E665-DA20-FE42-AE6D-0ADDAF17BC1B}"/>
              </a:ext>
            </a:extLst>
          </p:cNvPr>
          <p:cNvSpPr/>
          <p:nvPr/>
        </p:nvSpPr>
        <p:spPr>
          <a:xfrm>
            <a:off x="1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compared different versions of a file using </a:t>
            </a:r>
            <a:r>
              <a:rPr lang="en-US" sz="1400" b="1" dirty="0">
                <a:latin typeface="Monaco" pitchFamily="2" charset="77"/>
              </a:rPr>
              <a:t>git diff </a:t>
            </a:r>
            <a:r>
              <a:rPr lang="en-US" dirty="0"/>
              <a:t>and check changes during a specific commit using </a:t>
            </a:r>
            <a:r>
              <a:rPr lang="en-US" sz="1400" b="1" dirty="0">
                <a:latin typeface="Monaco" pitchFamily="2" charset="77"/>
              </a:rPr>
              <a:t>git show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6A4B2D-4FE3-014F-B49B-91170CF2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F8DB232-5016-A545-8593-C62FB0179AB0}"/>
              </a:ext>
            </a:extLst>
          </p:cNvPr>
          <p:cNvSpPr/>
          <p:nvPr/>
        </p:nvSpPr>
        <p:spPr>
          <a:xfrm>
            <a:off x="636151" y="4400815"/>
            <a:ext cx="6712916" cy="6431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show &lt;branch name&gt;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602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301810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files/big data/OS files</a:t>
            </a:r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file/directory to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</a:t>
            </a:r>
            <a:r>
              <a:rPr lang="en-US" sz="26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add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file we added to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it won’t let us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2B4297-E887-3C44-9F71-584CEA81E0F3}"/>
              </a:ext>
            </a:extLst>
          </p:cNvPr>
          <p:cNvSpPr/>
          <p:nvPr/>
        </p:nvSpPr>
        <p:spPr>
          <a:xfrm>
            <a:off x="729797" y="2734754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&gt;&gt; .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gitignore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CEE508-40F9-AB45-A567-D6763A5FB663}"/>
              </a:ext>
            </a:extLst>
          </p:cNvPr>
          <p:cNvSpPr/>
          <p:nvPr/>
        </p:nvSpPr>
        <p:spPr>
          <a:xfrm>
            <a:off x="729797" y="4797223"/>
            <a:ext cx="7370043" cy="57027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3348D7-4BB6-B74B-95DC-8253FCAF6CD5}"/>
              </a:ext>
            </a:extLst>
          </p:cNvPr>
          <p:cNvSpPr/>
          <p:nvPr/>
        </p:nvSpPr>
        <p:spPr>
          <a:xfrm>
            <a:off x="-6014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should now be a .</a:t>
            </a:r>
            <a:r>
              <a:rPr lang="en-US" dirty="0" err="1"/>
              <a:t>gitignore</a:t>
            </a:r>
            <a:r>
              <a:rPr lang="en-US" dirty="0"/>
              <a:t> file in your directory.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92A32C-B769-944D-A0B6-DFD3742F2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23B9-5D51-6E44-8FE0-4B48F53D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Desktop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CF952-04A4-3B4B-911A-D56C89F87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1248385"/>
            <a:ext cx="2529840" cy="342648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GitHub Desktop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Sourcetree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GitKraken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Tower 			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CC265-DE2D-F243-AD46-46BE5FF30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" r="263"/>
          <a:stretch/>
        </p:blipFill>
        <p:spPr>
          <a:xfrm>
            <a:off x="4380471" y="1221055"/>
            <a:ext cx="7744858" cy="48777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E75BF-51BB-774D-9A5B-2F980CAAB5B7}"/>
              </a:ext>
            </a:extLst>
          </p:cNvPr>
          <p:cNvGrpSpPr/>
          <p:nvPr/>
        </p:nvGrpSpPr>
        <p:grpSpPr>
          <a:xfrm>
            <a:off x="1799" y="1221055"/>
            <a:ext cx="4181445" cy="3257240"/>
            <a:chOff x="1799" y="1221055"/>
            <a:chExt cx="4181445" cy="32572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868DAC-E06D-394B-987C-980FDBFD5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55" y="1221055"/>
              <a:ext cx="549910" cy="5499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2BE9D3-27C4-FE46-8AD6-5EBD12D2D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469" y="1969770"/>
              <a:ext cx="488478" cy="6210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238CE1-61E3-054E-BFED-BB4AB662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6" y="2964642"/>
              <a:ext cx="636739" cy="54991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333B67-F9E7-9246-A735-A8B7C39EF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9" y="3784477"/>
              <a:ext cx="693818" cy="69381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D815AC-7079-0F40-9402-43C2A381B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2036" y="3870782"/>
              <a:ext cx="521208" cy="52120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178B4F-D40A-734F-8C60-EF14108DC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4109" y="1277077"/>
              <a:ext cx="615402" cy="52120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C43571-61B1-6641-B51E-392449133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4109" y="2156208"/>
              <a:ext cx="615402" cy="5212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1A6D3D9-0D47-7D41-B286-EC0DFCDD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6079" y="3044269"/>
              <a:ext cx="611463" cy="51787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811197-9416-D842-991C-A1399F67A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2036" y="3044269"/>
              <a:ext cx="515850" cy="515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515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12192000" cy="685799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This ends the intro to the </a:t>
            </a:r>
            <a:r>
              <a:rPr lang="en-US" b="1" dirty="0"/>
              <a:t>version control</a:t>
            </a:r>
            <a:r>
              <a:rPr lang="en-US" dirty="0"/>
              <a:t> function of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Next up: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70" y="1520294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897" y="4931306"/>
            <a:ext cx="3760103" cy="13937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85D790-DC99-B64C-88EC-FF69E9356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682474"/>
            <a:ext cx="4006642" cy="176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0"/>
            <a:ext cx="12192000" cy="5715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50000"/>
              </a:lnSpc>
              <a:buNone/>
            </a:pPr>
            <a:endParaRPr lang="en-US" dirty="0"/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If you don’t have a GitHub account yet, 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please sign-up for an account at </a:t>
            </a:r>
            <a:r>
              <a:rPr lang="en-US" dirty="0">
                <a:hlinkClick r:id="rId3"/>
              </a:rPr>
              <a:t>https://github.com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7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Remote Hosts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534" y="1248384"/>
            <a:ext cx="10244666" cy="3154283"/>
          </a:xfrm>
        </p:spPr>
        <p:txBody>
          <a:bodyPr>
            <a:normAutofit fontScale="92500" lnSpcReduction="10000"/>
          </a:bodyPr>
          <a:lstStyle/>
          <a:p>
            <a:pPr marL="9525" lvl="2" indent="20638" algn="ctr">
              <a:buNone/>
            </a:pPr>
            <a:r>
              <a:rPr lang="en-US" sz="3200" dirty="0"/>
              <a:t>A remote server that hosts repositories for free/a-fee…</a:t>
            </a:r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>
              <a:buNone/>
            </a:pPr>
            <a:endParaRPr lang="en-US" dirty="0"/>
          </a:p>
          <a:p>
            <a:pPr marL="9525" lvl="2" indent="20638" algn="ctr">
              <a:buNone/>
            </a:pPr>
            <a:br>
              <a:rPr lang="en-US" dirty="0"/>
            </a:br>
            <a:r>
              <a:rPr lang="en-US" dirty="0"/>
              <a:t>It also offers visualization of code changes and collaboration tools &amp; </a:t>
            </a:r>
            <a:br>
              <a:rPr lang="en-US" dirty="0"/>
            </a:br>
            <a:r>
              <a:rPr lang="en-US" dirty="0"/>
              <a:t>insights + tons of other features!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161" y="1780337"/>
            <a:ext cx="3877881" cy="1437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ED82B2-F465-4D46-A405-A859A9C3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904" y="2051793"/>
            <a:ext cx="2547257" cy="964228"/>
          </a:xfrm>
          <a:prstGeom prst="rect">
            <a:avLst/>
          </a:prstGeom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683EA66-82AE-B949-BD77-787C58A4B161}"/>
              </a:ext>
            </a:extLst>
          </p:cNvPr>
          <p:cNvGrpSpPr/>
          <p:nvPr/>
        </p:nvGrpSpPr>
        <p:grpSpPr>
          <a:xfrm>
            <a:off x="626533" y="4693354"/>
            <a:ext cx="11006667" cy="2418645"/>
            <a:chOff x="626533" y="4693354"/>
            <a:chExt cx="11006667" cy="24186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F9CDD9-C298-3648-AFD0-3D4583CD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7700" y="5706932"/>
              <a:ext cx="3675286" cy="5297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5BEA80-609E-4241-9165-978D933BD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3599" y="5605675"/>
              <a:ext cx="924211" cy="8302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15B79E1-E09C-6C41-A9F1-33E246B99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7132" y="4693354"/>
              <a:ext cx="2418645" cy="241864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F3E401-CB72-CE43-8914-A762EBB950DC}"/>
                </a:ext>
              </a:extLst>
            </p:cNvPr>
            <p:cNvSpPr/>
            <p:nvPr/>
          </p:nvSpPr>
          <p:spPr>
            <a:xfrm>
              <a:off x="1792177" y="5604928"/>
              <a:ext cx="255137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Google Cloud Source Repository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9EF3004-E4E5-F84E-A3FD-B53CD1989D5D}"/>
                </a:ext>
              </a:extLst>
            </p:cNvPr>
            <p:cNvSpPr/>
            <p:nvPr/>
          </p:nvSpPr>
          <p:spPr>
            <a:xfrm>
              <a:off x="626533" y="4792133"/>
              <a:ext cx="11006667" cy="186266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Some alternatives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Configure GitHub’s Email Setting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08103A-2551-5C46-AEAE-97744BBD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14118"/>
            <a:ext cx="11814383" cy="611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4) For this tutorial, un-check ‘Block command’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E8E06-C85D-A643-916E-101566CFA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7132"/>
            <a:ext cx="12052681" cy="10654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25D4556-69E9-5C45-B119-C8F8C11F0002}"/>
              </a:ext>
            </a:extLst>
          </p:cNvPr>
          <p:cNvGrpSpPr/>
          <p:nvPr/>
        </p:nvGrpSpPr>
        <p:grpSpPr>
          <a:xfrm>
            <a:off x="3486222" y="1389115"/>
            <a:ext cx="5219555" cy="3327662"/>
            <a:chOff x="3486222" y="1389115"/>
            <a:chExt cx="5219555" cy="3327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A70AF9-AA7A-4247-82F9-80C27D3C8874}"/>
                </a:ext>
              </a:extLst>
            </p:cNvPr>
            <p:cNvGrpSpPr/>
            <p:nvPr/>
          </p:nvGrpSpPr>
          <p:grpSpPr>
            <a:xfrm>
              <a:off x="3486222" y="2083093"/>
              <a:ext cx="5219555" cy="2633684"/>
              <a:chOff x="63645" y="1544616"/>
              <a:chExt cx="5219555" cy="263368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7D12C58-80DE-CB4E-B507-6BF7177D20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8136" b="15714"/>
              <a:stretch/>
            </p:blipFill>
            <p:spPr>
              <a:xfrm>
                <a:off x="63645" y="1544616"/>
                <a:ext cx="5219555" cy="26336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771131C-6AD0-7A4C-9259-E0D3CFBA452F}"/>
                  </a:ext>
                </a:extLst>
              </p:cNvPr>
              <p:cNvCxnSpPr/>
              <p:nvPr/>
            </p:nvCxnSpPr>
            <p:spPr>
              <a:xfrm flipH="1">
                <a:off x="774700" y="3378200"/>
                <a:ext cx="635000" cy="546100"/>
              </a:xfrm>
              <a:prstGeom prst="straightConnector1">
                <a:avLst/>
              </a:prstGeom>
              <a:ln w="38100">
                <a:solidFill>
                  <a:srgbClr val="F1502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EFBDED4-9AE0-8440-B3C4-778275B59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38" t="52316" r="34396" b="20207"/>
              <a:stretch/>
            </p:blipFill>
            <p:spPr>
              <a:xfrm>
                <a:off x="2616200" y="3203575"/>
                <a:ext cx="2578100" cy="273050"/>
              </a:xfrm>
              <a:prstGeom prst="rect">
                <a:avLst/>
              </a:prstGeom>
            </p:spPr>
          </p:pic>
        </p:grp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45C3D25B-67CE-D24B-9594-07CA1C6AA819}"/>
                </a:ext>
              </a:extLst>
            </p:cNvPr>
            <p:cNvSpPr txBox="1">
              <a:spLocks/>
            </p:cNvSpPr>
            <p:nvPr/>
          </p:nvSpPr>
          <p:spPr>
            <a:xfrm>
              <a:off x="3486223" y="1389115"/>
              <a:ext cx="3940738" cy="6118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2) Click Emails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3D5CB3-8BEC-FB47-A47A-53A9BC77E5E7}"/>
              </a:ext>
            </a:extLst>
          </p:cNvPr>
          <p:cNvGrpSpPr/>
          <p:nvPr/>
        </p:nvGrpSpPr>
        <p:grpSpPr>
          <a:xfrm>
            <a:off x="8851898" y="1266750"/>
            <a:ext cx="3340102" cy="1663413"/>
            <a:chOff x="8851898" y="1266750"/>
            <a:chExt cx="3340102" cy="16634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7869CF-D5A8-9A45-B86A-90661F840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23615" y="2318289"/>
              <a:ext cx="2729066" cy="6118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1007A2B2-386D-624D-8A08-23D978187CA4}"/>
                </a:ext>
              </a:extLst>
            </p:cNvPr>
            <p:cNvSpPr txBox="1">
              <a:spLocks/>
            </p:cNvSpPr>
            <p:nvPr/>
          </p:nvSpPr>
          <p:spPr>
            <a:xfrm>
              <a:off x="8851898" y="1266750"/>
              <a:ext cx="3340102" cy="9897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3) Enter email you    </a:t>
              </a:r>
            </a:p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  used for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workdir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332AFD-B418-0448-8AF3-BA2C3D4AA0B6}"/>
              </a:ext>
            </a:extLst>
          </p:cNvPr>
          <p:cNvGrpSpPr/>
          <p:nvPr/>
        </p:nvGrpSpPr>
        <p:grpSpPr>
          <a:xfrm>
            <a:off x="0" y="1389115"/>
            <a:ext cx="2908224" cy="3504739"/>
            <a:chOff x="0" y="1389115"/>
            <a:chExt cx="2908224" cy="35047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69ADD7D-9CC5-BA40-A5F2-EDF7172649FE}"/>
                </a:ext>
              </a:extLst>
            </p:cNvPr>
            <p:cNvGrpSpPr/>
            <p:nvPr/>
          </p:nvGrpSpPr>
          <p:grpSpPr>
            <a:xfrm>
              <a:off x="0" y="1389115"/>
              <a:ext cx="2908224" cy="3504739"/>
              <a:chOff x="0" y="1389115"/>
              <a:chExt cx="2908224" cy="3504739"/>
            </a:xfrm>
          </p:grpSpPr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2317656-145A-F748-AB0C-8F166842E8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389115"/>
                <a:ext cx="2908224" cy="6118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Arial"/>
                  <a:buAutoNum type="arabicParenR"/>
                </a:pPr>
                <a:r>
                  <a:rPr lang="en-US" sz="2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Go to Settings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56D1AF1-7935-9E43-B6B6-2A5F88D5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522" y="2050956"/>
                <a:ext cx="2136643" cy="2842898"/>
              </a:xfrm>
              <a:prstGeom prst="rect">
                <a:avLst/>
              </a:prstGeom>
            </p:spPr>
          </p:pic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8ABC20A-517F-4A4F-A6CA-89CE45240043}"/>
                </a:ext>
              </a:extLst>
            </p:cNvPr>
            <p:cNvCxnSpPr/>
            <p:nvPr/>
          </p:nvCxnSpPr>
          <p:spPr>
            <a:xfrm flipH="1">
              <a:off x="1778621" y="3876581"/>
              <a:ext cx="635000" cy="546100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4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6. Create a repository on GitLab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50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remote repository</a:t>
            </a:r>
          </a:p>
          <a:p>
            <a:pPr lvl="2"/>
            <a:r>
              <a:rPr lang="en-US" sz="2000" dirty="0"/>
              <a:t>Go to </a:t>
            </a:r>
            <a:r>
              <a:rPr lang="en-US" sz="2000" dirty="0">
                <a:hlinkClick r:id="rId3"/>
              </a:rPr>
              <a:t>https://gitlab.circ.utdallas.edu/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the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lvl="2"/>
            <a:endParaRPr lang="en-US" sz="2000" b="1" u="sng" dirty="0"/>
          </a:p>
          <a:p>
            <a:pPr lvl="2"/>
            <a:r>
              <a:rPr lang="en-US" sz="2000" b="1" u="sng" dirty="0"/>
              <a:t>NOTE:</a:t>
            </a:r>
            <a:r>
              <a:rPr lang="en-US" sz="2000" dirty="0"/>
              <a:t> We will skip adding a README 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                      to copy the URL of this repository</a:t>
            </a:r>
          </a:p>
          <a:p>
            <a:pPr lvl="3"/>
            <a:r>
              <a:rPr lang="en-US" sz="1600" b="1" dirty="0"/>
              <a:t>Use SSH!</a:t>
            </a:r>
          </a:p>
          <a:p>
            <a:pPr marL="0" indent="0">
              <a:buNone/>
            </a:pPr>
            <a:endParaRPr lang="en-US" sz="2400" dirty="0"/>
          </a:p>
          <a:p>
            <a:pPr lvl="2"/>
            <a:endParaRPr lang="en-US" sz="1600" dirty="0"/>
          </a:p>
          <a:p>
            <a:pPr lvl="2"/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AF9520-0F26-434E-B459-FFBC9AE68282}"/>
              </a:ext>
            </a:extLst>
          </p:cNvPr>
          <p:cNvSpPr/>
          <p:nvPr/>
        </p:nvSpPr>
        <p:spPr>
          <a:xfrm>
            <a:off x="-6014" y="6369691"/>
            <a:ext cx="12192000" cy="48830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 now have an empty remote repository and some instructions to populate it!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22082A-7CD9-8E47-AA72-6CA6F08B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729" y="89386"/>
            <a:ext cx="2547257" cy="96422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1A625F-3367-2E46-A98E-87A5CE69D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830" y="3142338"/>
            <a:ext cx="1576638" cy="573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34F6FE-C291-694A-87CF-516BDA99A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488" y="3929945"/>
            <a:ext cx="1628203" cy="529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C0B914-E297-284D-A258-04215E9A05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4830" y="5322952"/>
            <a:ext cx="1278951" cy="57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D8CB8-29C9-EE43-A244-8446CBA80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Setting up SSH key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FC9D2-0AF2-814B-B3D8-EBF2E19C0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729" y="89386"/>
            <a:ext cx="2547257" cy="964228"/>
          </a:xfrm>
          <a:prstGeom prst="rect">
            <a:avLst/>
          </a:prstGeom>
          <a:ln>
            <a:noFill/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53DD8E-7988-F345-A456-0E8FAB2E4E1E}"/>
              </a:ext>
            </a:extLst>
          </p:cNvPr>
          <p:cNvSpPr/>
          <p:nvPr/>
        </p:nvSpPr>
        <p:spPr>
          <a:xfrm>
            <a:off x="350033" y="2038074"/>
            <a:ext cx="7370043" cy="660886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ssh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-keygen -t ed25519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D689D5-2D2F-2646-8012-8FC1188997A5}"/>
              </a:ext>
            </a:extLst>
          </p:cNvPr>
          <p:cNvGrpSpPr/>
          <p:nvPr/>
        </p:nvGrpSpPr>
        <p:grpSpPr>
          <a:xfrm>
            <a:off x="350033" y="3636022"/>
            <a:ext cx="9818780" cy="2405358"/>
            <a:chOff x="350030" y="2852223"/>
            <a:chExt cx="9818780" cy="240535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8914CD9-9485-4C49-9F98-030199F9A4D6}"/>
                </a:ext>
              </a:extLst>
            </p:cNvPr>
            <p:cNvSpPr/>
            <p:nvPr/>
          </p:nvSpPr>
          <p:spPr>
            <a:xfrm>
              <a:off x="350032" y="2862492"/>
              <a:ext cx="7854168" cy="566508"/>
            </a:xfrm>
            <a:prstGeom prst="roundRect">
              <a:avLst>
                <a:gd name="adj" fmla="val 8848"/>
              </a:avLst>
            </a:prstGeom>
            <a:solidFill>
              <a:srgbClr val="40404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cat ~/.</a:t>
              </a:r>
              <a:r>
                <a:rPr lang="en-US" sz="2400" dirty="0" err="1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ssh</a:t>
              </a:r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/id_ed25519.pub | clip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A875F0-8FFD-C544-813A-2FA3EB047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1097" y="2852223"/>
              <a:ext cx="587201" cy="5872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42683BF-CAB1-F846-8A91-D3B275D59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600" y="3684991"/>
              <a:ext cx="587201" cy="5872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42A765B-8871-8E4E-B31C-2D3599F0A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4933" y="4543866"/>
              <a:ext cx="713715" cy="7137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89893E-FCEF-294A-8981-72EB3D8AEC80}"/>
                </a:ext>
              </a:extLst>
            </p:cNvPr>
            <p:cNvSpPr txBox="1"/>
            <p:nvPr/>
          </p:nvSpPr>
          <p:spPr>
            <a:xfrm>
              <a:off x="9108648" y="2961157"/>
              <a:ext cx="1060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Windows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AEE9E4-4BEC-A948-B05D-9B40C8B50C6F}"/>
                </a:ext>
              </a:extLst>
            </p:cNvPr>
            <p:cNvSpPr txBox="1"/>
            <p:nvPr/>
          </p:nvSpPr>
          <p:spPr>
            <a:xfrm>
              <a:off x="8968298" y="3876149"/>
              <a:ext cx="590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620625-09C9-6F45-8399-EBDEF944C3CF}"/>
                </a:ext>
              </a:extLst>
            </p:cNvPr>
            <p:cNvSpPr txBox="1"/>
            <p:nvPr/>
          </p:nvSpPr>
          <p:spPr>
            <a:xfrm>
              <a:off x="9125509" y="4689203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Linux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1EF1849-06BC-F942-A3EE-E28E5A5C0953}"/>
                </a:ext>
              </a:extLst>
            </p:cNvPr>
            <p:cNvSpPr/>
            <p:nvPr/>
          </p:nvSpPr>
          <p:spPr>
            <a:xfrm>
              <a:off x="350031" y="3705684"/>
              <a:ext cx="7854169" cy="566508"/>
            </a:xfrm>
            <a:prstGeom prst="roundRect">
              <a:avLst>
                <a:gd name="adj" fmla="val 8848"/>
              </a:avLst>
            </a:prstGeom>
            <a:solidFill>
              <a:srgbClr val="40404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400" dirty="0" err="1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pbcopy</a:t>
              </a:r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 &lt; id_ed25519.pub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85DDBC4A-7935-7643-8498-4F385250BC32}"/>
                </a:ext>
              </a:extLst>
            </p:cNvPr>
            <p:cNvSpPr/>
            <p:nvPr/>
          </p:nvSpPr>
          <p:spPr>
            <a:xfrm>
              <a:off x="350030" y="4548876"/>
              <a:ext cx="7854170" cy="566508"/>
            </a:xfrm>
            <a:prstGeom prst="roundRect">
              <a:avLst>
                <a:gd name="adj" fmla="val 8848"/>
              </a:avLst>
            </a:prstGeom>
            <a:solidFill>
              <a:srgbClr val="40404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400" dirty="0" err="1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xclip</a:t>
              </a:r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 -</a:t>
              </a:r>
              <a:r>
                <a:rPr lang="en-US" sz="2400" dirty="0" err="1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sel</a:t>
              </a:r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 clip &lt; ~/.</a:t>
              </a:r>
              <a:r>
                <a:rPr lang="en-US" sz="2400" dirty="0" err="1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ssh</a:t>
              </a:r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/id_ed25519.pub</a:t>
              </a: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09AD1D-2732-2241-8B9B-E3210593D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033" y="1337001"/>
            <a:ext cx="11814383" cy="611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1. Generate an SSH key pair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BD907C9-75F2-6144-A3A6-75BA636E8774}"/>
              </a:ext>
            </a:extLst>
          </p:cNvPr>
          <p:cNvSpPr txBox="1">
            <a:spLocks/>
          </p:cNvSpPr>
          <p:nvPr/>
        </p:nvSpPr>
        <p:spPr>
          <a:xfrm>
            <a:off x="350032" y="3037503"/>
            <a:ext cx="11814383" cy="611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600" dirty="0"/>
              <a:t>2. Copy the public key’s content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93F70AE-63E3-0049-8210-C03A0B728C17}"/>
              </a:ext>
            </a:extLst>
          </p:cNvPr>
          <p:cNvSpPr txBox="1">
            <a:spLocks/>
          </p:cNvSpPr>
          <p:nvPr/>
        </p:nvSpPr>
        <p:spPr>
          <a:xfrm>
            <a:off x="350031" y="6175867"/>
            <a:ext cx="11664169" cy="6118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3. Paste in SSH setup on GitLab (https://</a:t>
            </a:r>
            <a:r>
              <a:rPr lang="en-US" sz="2600" dirty="0" err="1"/>
              <a:t>gitlab.circ.utdallas.edu</a:t>
            </a:r>
            <a:r>
              <a:rPr lang="en-US" sz="2600" dirty="0"/>
              <a:t>/profile/keys)</a:t>
            </a:r>
          </a:p>
        </p:txBody>
      </p:sp>
    </p:spTree>
    <p:extLst>
      <p:ext uri="{BB962C8B-B14F-4D97-AF65-F5344CB8AC3E}">
        <p14:creationId xmlns:p14="http://schemas.microsoft.com/office/powerpoint/2010/main" val="211524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git important for scientists?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026" y="3306228"/>
            <a:ext cx="4903049" cy="8277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Record parameters and changes in lab notebook (paper/digital)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0A7768-C473-F447-9860-B132EE0D6F4E}"/>
              </a:ext>
            </a:extLst>
          </p:cNvPr>
          <p:cNvSpPr/>
          <p:nvPr/>
        </p:nvSpPr>
        <p:spPr>
          <a:xfrm>
            <a:off x="724325" y="5391285"/>
            <a:ext cx="10743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control of code  =  lab notebook of experiment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604756-49C9-414D-A6DA-DE9B9480A0E3}"/>
              </a:ext>
            </a:extLst>
          </p:cNvPr>
          <p:cNvGrpSpPr/>
          <p:nvPr/>
        </p:nvGrpSpPr>
        <p:grpSpPr>
          <a:xfrm>
            <a:off x="7023100" y="1143000"/>
            <a:ext cx="3937000" cy="1908974"/>
            <a:chOff x="600176" y="1491779"/>
            <a:chExt cx="3937000" cy="190897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5F2811E-0553-394F-B8C1-08B05D35242A}"/>
                </a:ext>
              </a:extLst>
            </p:cNvPr>
            <p:cNvSpPr/>
            <p:nvPr/>
          </p:nvSpPr>
          <p:spPr>
            <a:xfrm>
              <a:off x="600176" y="1491779"/>
              <a:ext cx="3937000" cy="603504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processing &amp; analysis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C4CAB4-FCC0-D148-8711-A92EA51AE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9257" y="1991102"/>
              <a:ext cx="2697480" cy="140965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DE380-C4D1-0A4C-9916-ACE676CDB547}"/>
              </a:ext>
            </a:extLst>
          </p:cNvPr>
          <p:cNvGrpSpPr/>
          <p:nvPr/>
        </p:nvGrpSpPr>
        <p:grpSpPr>
          <a:xfrm>
            <a:off x="1436124" y="1143000"/>
            <a:ext cx="4211813" cy="2009348"/>
            <a:chOff x="1487854" y="1504575"/>
            <a:chExt cx="4211813" cy="200934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E022C07-7B2E-BA46-9CDC-F2EAA7E78CB5}"/>
                </a:ext>
              </a:extLst>
            </p:cNvPr>
            <p:cNvSpPr/>
            <p:nvPr/>
          </p:nvSpPr>
          <p:spPr>
            <a:xfrm>
              <a:off x="1487854" y="1504575"/>
              <a:ext cx="4211813" cy="601579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collection &amp; experiment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AFED265-288C-4243-9FF6-F612AB4AD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462" y="2107944"/>
              <a:ext cx="1405979" cy="14059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8BD1BE-9D94-B443-AB71-025D6ABD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281" y="2106154"/>
              <a:ext cx="1405980" cy="1405980"/>
            </a:xfrm>
            <a:prstGeom prst="rect">
              <a:avLst/>
            </a:prstGeom>
          </p:spPr>
        </p:pic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95FE9A-8C3D-3143-A790-7641385E41DA}"/>
              </a:ext>
            </a:extLst>
          </p:cNvPr>
          <p:cNvSpPr txBox="1">
            <a:spLocks/>
          </p:cNvSpPr>
          <p:nvPr/>
        </p:nvSpPr>
        <p:spPr>
          <a:xfrm>
            <a:off x="7540835" y="3226674"/>
            <a:ext cx="2901529" cy="9541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7. Putting codes on GitLab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remote add </a:t>
            </a:r>
            <a:r>
              <a:rPr lang="en-US" sz="2400" dirty="0">
                <a:latin typeface="Monaco" pitchFamily="2" charset="77"/>
              </a:rPr>
              <a:t>&amp; </a:t>
            </a:r>
            <a:r>
              <a:rPr lang="en-US" sz="2400" b="1" dirty="0">
                <a:latin typeface="Monaco" pitchFamily="2" charset="77"/>
              </a:rPr>
              <a:t>push</a:t>
            </a:r>
            <a:endParaRPr lang="en-US" b="1" dirty="0"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793764-0696-274F-8889-05AB16B9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357641"/>
            <a:ext cx="5676138" cy="476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Monaco" pitchFamily="2" charset="77"/>
              </a:rPr>
              <a:t>git remote add</a:t>
            </a:r>
            <a:r>
              <a:rPr lang="en-US" sz="2800" dirty="0">
                <a:latin typeface="Monaco" pitchFamily="2" charset="77"/>
              </a:rPr>
              <a:t>: </a:t>
            </a:r>
          </a:p>
          <a:p>
            <a:r>
              <a:rPr lang="en-US" sz="2400" dirty="0"/>
              <a:t>Establish ‘connection’ with a remote repository by its </a:t>
            </a:r>
            <a:r>
              <a:rPr lang="en-US" sz="2400" dirty="0" err="1"/>
              <a:t>url</a:t>
            </a:r>
            <a:r>
              <a:rPr lang="en-US" sz="2400" dirty="0"/>
              <a:t> so you can download/upload from it.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A93C8-ECD5-6147-943D-DEF0C26F20F0}"/>
              </a:ext>
            </a:extLst>
          </p:cNvPr>
          <p:cNvSpPr txBox="1"/>
          <p:nvPr/>
        </p:nvSpPr>
        <p:spPr>
          <a:xfrm>
            <a:off x="5656520" y="1357642"/>
            <a:ext cx="65354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push: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 commit(s) to a remote repository.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D3F2B0-B504-A14E-97AE-F92A15B58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193CBBE-8B97-C445-857F-80359CDDCA5E}"/>
              </a:ext>
            </a:extLst>
          </p:cNvPr>
          <p:cNvGrpSpPr/>
          <p:nvPr/>
        </p:nvGrpSpPr>
        <p:grpSpPr>
          <a:xfrm>
            <a:off x="340305" y="3246251"/>
            <a:ext cx="4928433" cy="1940143"/>
            <a:chOff x="347348" y="2767334"/>
            <a:chExt cx="4928433" cy="194014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D1638A-A4CC-FD40-BB2D-5844F7B44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348" y="3285077"/>
              <a:ext cx="1422400" cy="1422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30D2145-1E13-784F-8B80-BFB53F3B4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301" y="3500416"/>
              <a:ext cx="775690" cy="351698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333592E-BC6D-3B42-A39F-B495CDA2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8524" y="2767334"/>
              <a:ext cx="2547257" cy="964228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AB3366F-8D24-BE4E-A264-D4B91C5C7FC4}"/>
              </a:ext>
            </a:extLst>
          </p:cNvPr>
          <p:cNvGrpSpPr/>
          <p:nvPr/>
        </p:nvGrpSpPr>
        <p:grpSpPr>
          <a:xfrm>
            <a:off x="6479807" y="3246251"/>
            <a:ext cx="4876413" cy="1940143"/>
            <a:chOff x="6479807" y="3246251"/>
            <a:chExt cx="4876413" cy="194014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5C62CA-FBCD-1546-AF39-340536B6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79807" y="3763994"/>
              <a:ext cx="1422400" cy="142240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D73F58BE-AE63-1848-A23E-BE46F069FBA9}"/>
                </a:ext>
              </a:extLst>
            </p:cNvPr>
            <p:cNvSpPr/>
            <p:nvPr/>
          </p:nvSpPr>
          <p:spPr>
            <a:xfrm rot="20232879">
              <a:off x="8158985" y="3813444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E6A35F7-9084-7648-9FC1-7E00842C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08963" y="3246251"/>
              <a:ext cx="2547257" cy="964228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857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GitLab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remote add </a:t>
            </a:r>
            <a:r>
              <a:rPr lang="en-US" sz="2400" dirty="0">
                <a:latin typeface="Monaco" pitchFamily="2" charset="77"/>
              </a:rPr>
              <a:t>&amp; </a:t>
            </a:r>
            <a:r>
              <a:rPr lang="en-US" sz="2400" b="1" dirty="0">
                <a:latin typeface="Monaco" pitchFamily="2" charset="77"/>
              </a:rPr>
              <a:t>push</a:t>
            </a:r>
            <a:endParaRPr lang="en-US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7.1 – Push an existing repository from your local computer</a:t>
            </a:r>
          </a:p>
          <a:p>
            <a:pPr marL="9525" lvl="2" indent="0">
              <a:buNone/>
            </a:pPr>
            <a:endParaRPr lang="en-US" sz="1600" dirty="0"/>
          </a:p>
          <a:p>
            <a:r>
              <a:rPr lang="en-US" sz="2400" dirty="0"/>
              <a:t>Go to </a:t>
            </a:r>
            <a:r>
              <a:rPr lang="en-US" sz="2400" dirty="0" err="1"/>
              <a:t>workdir</a:t>
            </a:r>
            <a:r>
              <a:rPr lang="en-US" sz="2400" dirty="0"/>
              <a:t> &amp; add a remote repository that you want to push your data to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Push your local repository to your GitLab</a:t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89D5BD-2D50-104B-BAF9-C6F423BB584F}"/>
              </a:ext>
            </a:extLst>
          </p:cNvPr>
          <p:cNvSpPr/>
          <p:nvPr/>
        </p:nvSpPr>
        <p:spPr>
          <a:xfrm>
            <a:off x="529320" y="2590574"/>
            <a:ext cx="5988438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remote add origin &lt;copied URL&gt;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003CE0-85BE-6F45-B7A6-7E4551C8DF6E}"/>
              </a:ext>
            </a:extLst>
          </p:cNvPr>
          <p:cNvSpPr/>
          <p:nvPr/>
        </p:nvSpPr>
        <p:spPr>
          <a:xfrm>
            <a:off x="529320" y="5057461"/>
            <a:ext cx="5988438" cy="5865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–u origin master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0464F-3AB9-0F41-99B1-018DAC1CCB49}"/>
              </a:ext>
            </a:extLst>
          </p:cNvPr>
          <p:cNvSpPr/>
          <p:nvPr/>
        </p:nvSpPr>
        <p:spPr>
          <a:xfrm>
            <a:off x="1" y="6336896"/>
            <a:ext cx="12192000" cy="521104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Your code is now available on GitLab!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791374-91BC-1540-8399-80EC95FB87C5}"/>
              </a:ext>
            </a:extLst>
          </p:cNvPr>
          <p:cNvGrpSpPr/>
          <p:nvPr/>
        </p:nvGrpSpPr>
        <p:grpSpPr>
          <a:xfrm>
            <a:off x="4304700" y="3537633"/>
            <a:ext cx="5829900" cy="887927"/>
            <a:chOff x="4769713" y="4539409"/>
            <a:chExt cx="5829900" cy="887927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5329EE7-AB07-414D-B23D-EBB3AA44F742}"/>
                </a:ext>
              </a:extLst>
            </p:cNvPr>
            <p:cNvSpPr/>
            <p:nvPr/>
          </p:nvSpPr>
          <p:spPr>
            <a:xfrm>
              <a:off x="4769713" y="4894419"/>
              <a:ext cx="5829900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gitlab.circ.utdallas.edu</a:t>
              </a:r>
              <a:r>
                <a:rPr lang="en-US" u="sng" dirty="0">
                  <a:solidFill>
                    <a:srgbClr val="0000FF"/>
                  </a:solidFill>
                </a:rPr>
                <a:t>/&lt;username&gt;/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workdir.git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07128E-2523-D94D-B4BA-5C8994314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5699" y="4539409"/>
              <a:ext cx="168337" cy="343395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CF18055-6D05-DE4E-853A-B7EDD8D62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D5E3D2-537C-5543-8F8C-7F5F13167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8A4A591-E4F8-DE45-BDDF-35035041D1A3}"/>
              </a:ext>
            </a:extLst>
          </p:cNvPr>
          <p:cNvGrpSpPr/>
          <p:nvPr/>
        </p:nvGrpSpPr>
        <p:grpSpPr>
          <a:xfrm>
            <a:off x="7966661" y="2665738"/>
            <a:ext cx="2591385" cy="920047"/>
            <a:chOff x="7966661" y="2665738"/>
            <a:chExt cx="2591385" cy="92004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AF18A94-92E7-BB48-A283-5AFD8E32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6661" y="2806410"/>
              <a:ext cx="779375" cy="779375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64E9A00-1E1D-E143-B7CB-1DBBA4B85856}"/>
                </a:ext>
              </a:extLst>
            </p:cNvPr>
            <p:cNvCxnSpPr/>
            <p:nvPr/>
          </p:nvCxnSpPr>
          <p:spPr>
            <a:xfrm flipV="1">
              <a:off x="8809351" y="3020539"/>
              <a:ext cx="419041" cy="96567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7DAA531-73BD-AB48-AB91-D9FAF78A0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1707" y="2665738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8CA74C-EBD2-C44C-91A4-36723EBB1987}"/>
              </a:ext>
            </a:extLst>
          </p:cNvPr>
          <p:cNvGrpSpPr/>
          <p:nvPr/>
        </p:nvGrpSpPr>
        <p:grpSpPr>
          <a:xfrm>
            <a:off x="7966661" y="5019944"/>
            <a:ext cx="2591291" cy="1038684"/>
            <a:chOff x="7966661" y="5019944"/>
            <a:chExt cx="2591291" cy="10386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1C64CA-3FCC-9340-92E8-9A84FF88A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6661" y="5229421"/>
              <a:ext cx="829208" cy="829207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B8A294B-CB92-C644-887A-0A80C412D7F9}"/>
                </a:ext>
              </a:extLst>
            </p:cNvPr>
            <p:cNvSpPr>
              <a:spLocks noChangeAspect="1"/>
            </p:cNvSpPr>
            <p:nvPr/>
          </p:nvSpPr>
          <p:spPr>
            <a:xfrm rot="19845375">
              <a:off x="8855703" y="5177771"/>
              <a:ext cx="340135" cy="480832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786E5A5-0873-954E-9D21-4567357F5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1613" y="5019944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GitLab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git </a:t>
            </a:r>
            <a:r>
              <a:rPr lang="en-US" sz="2400" b="1" dirty="0">
                <a:latin typeface="Monaco" pitchFamily="2" charset="77"/>
              </a:rPr>
              <a:t>clone</a:t>
            </a:r>
            <a:r>
              <a:rPr lang="en-US" sz="2400" dirty="0">
                <a:latin typeface="Monaco" pitchFamily="2" charset="77"/>
              </a:rPr>
              <a:t> &amp; </a:t>
            </a:r>
            <a:r>
              <a:rPr lang="en-US" sz="2400" b="1" dirty="0">
                <a:latin typeface="Monaco" pitchFamily="2" charset="77"/>
              </a:rPr>
              <a:t>fork</a:t>
            </a:r>
            <a:endParaRPr lang="en-US" b="1" dirty="0">
              <a:latin typeface="Monaco" pitchFamily="2" charset="77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8EE350-8668-2B40-8573-9FC85617D3F8}"/>
              </a:ext>
            </a:extLst>
          </p:cNvPr>
          <p:cNvGrpSpPr/>
          <p:nvPr/>
        </p:nvGrpSpPr>
        <p:grpSpPr>
          <a:xfrm>
            <a:off x="5753098" y="1520525"/>
            <a:ext cx="6087046" cy="3108543"/>
            <a:chOff x="5943600" y="1368125"/>
            <a:chExt cx="6087046" cy="31085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BCFF5A2-91DA-2640-8156-2161BE17DD9E}"/>
                </a:ext>
              </a:extLst>
            </p:cNvPr>
            <p:cNvSpPr txBox="1"/>
            <p:nvPr/>
          </p:nvSpPr>
          <p:spPr>
            <a:xfrm>
              <a:off x="5943600" y="1368125"/>
              <a:ext cx="6087046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GitLab repository into your GitLab 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5110CCE-B3A6-274E-82FA-954063BD1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063" y="2370620"/>
              <a:ext cx="1306755" cy="130675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EFC825-0FF3-FE43-84BD-EC22DE57BD20}"/>
              </a:ext>
            </a:extLst>
          </p:cNvPr>
          <p:cNvGrpSpPr/>
          <p:nvPr/>
        </p:nvGrpSpPr>
        <p:grpSpPr>
          <a:xfrm>
            <a:off x="8955" y="1520525"/>
            <a:ext cx="5945172" cy="3247043"/>
            <a:chOff x="3591621" y="1411564"/>
            <a:chExt cx="5945172" cy="32470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E7E505-035A-D047-9831-725B5DDB149F}"/>
                </a:ext>
              </a:extLst>
            </p:cNvPr>
            <p:cNvSpPr txBox="1"/>
            <p:nvPr/>
          </p:nvSpPr>
          <p:spPr>
            <a:xfrm>
              <a:off x="3591621" y="1411564"/>
              <a:ext cx="5945172" cy="324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an entire repository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A77514F4-C05F-0847-B398-D45F14C2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7898" y="2220463"/>
              <a:ext cx="1710605" cy="1710605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93AB643D-16B4-9F44-A081-27583AE82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F904A15-1785-5741-90F9-E018E1441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C6C187E-3249-5042-9FFE-16EB6921B3B9}"/>
              </a:ext>
            </a:extLst>
          </p:cNvPr>
          <p:cNvGrpSpPr/>
          <p:nvPr/>
        </p:nvGrpSpPr>
        <p:grpSpPr>
          <a:xfrm>
            <a:off x="538347" y="5155837"/>
            <a:ext cx="4690872" cy="1375838"/>
            <a:chOff x="538347" y="5155837"/>
            <a:chExt cx="4690872" cy="13758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5820BA5-3A5A-BD4F-BDFC-23B286881554}"/>
                </a:ext>
              </a:extLst>
            </p:cNvPr>
            <p:cNvGrpSpPr/>
            <p:nvPr/>
          </p:nvGrpSpPr>
          <p:grpSpPr>
            <a:xfrm>
              <a:off x="538347" y="5155837"/>
              <a:ext cx="4690872" cy="1375838"/>
              <a:chOff x="656067" y="4991508"/>
              <a:chExt cx="4690872" cy="1375838"/>
            </a:xfrm>
          </p:grpSpPr>
          <p:sp>
            <p:nvSpPr>
              <p:cNvPr id="21" name="Right Arrow 20">
                <a:extLst>
                  <a:ext uri="{FF2B5EF4-FFF2-40B4-BE49-F238E27FC236}">
                    <a16:creationId xmlns:a16="http://schemas.microsoft.com/office/drawing/2014/main" id="{39DDAF14-2DA7-0248-8438-9C69C4C2A3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4402" y="5704497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F7E4A2C-D32E-0A46-8AF1-FF65D4DBB536}"/>
                  </a:ext>
                </a:extLst>
              </p:cNvPr>
              <p:cNvSpPr/>
              <p:nvPr/>
            </p:nvSpPr>
            <p:spPr>
              <a:xfrm>
                <a:off x="656067" y="4991508"/>
                <a:ext cx="4690872" cy="137583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Usually we clone from </a:t>
                </a:r>
                <a:r>
                  <a:rPr lang="en-US" b="1" dirty="0">
                    <a:solidFill>
                      <a:schemeClr val="tx1"/>
                    </a:solidFill>
                  </a:rPr>
                  <a:t>GitLab</a:t>
                </a:r>
                <a:r>
                  <a:rPr lang="en-US" dirty="0">
                    <a:solidFill>
                      <a:schemeClr val="tx1"/>
                    </a:solidFill>
                  </a:rPr>
                  <a:t> to our </a:t>
                </a:r>
                <a:r>
                  <a:rPr lang="en-US" b="1" dirty="0">
                    <a:solidFill>
                      <a:schemeClr val="tx1"/>
                    </a:solidFill>
                  </a:rPr>
                  <a:t>computer</a:t>
                </a: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9129F22-2DE0-2042-B21F-E90BB870C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8822" y="5762641"/>
              <a:ext cx="682417" cy="68241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90A7A62-C3B7-E14E-AFB9-750398EB3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32495" y="5868826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8E7A8DF-2FBE-A342-A44E-C74ED281D968}"/>
              </a:ext>
            </a:extLst>
          </p:cNvPr>
          <p:cNvGrpSpPr/>
          <p:nvPr/>
        </p:nvGrpSpPr>
        <p:grpSpPr>
          <a:xfrm>
            <a:off x="6392563" y="5156449"/>
            <a:ext cx="4685952" cy="1375838"/>
            <a:chOff x="6392563" y="5156449"/>
            <a:chExt cx="4685952" cy="1375838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F9BA1AD1-E8C4-1B48-ADFF-9855D9E37F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9706" y="5868826"/>
              <a:ext cx="302619" cy="43612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7F3C1D97-526B-434B-A949-B4A925BF99D8}"/>
                </a:ext>
              </a:extLst>
            </p:cNvPr>
            <p:cNvSpPr/>
            <p:nvPr/>
          </p:nvSpPr>
          <p:spPr>
            <a:xfrm>
              <a:off x="6392563" y="5156449"/>
              <a:ext cx="4685952" cy="13758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Its essentially cloning from </a:t>
              </a:r>
              <a:r>
                <a:rPr lang="en-US" b="1" dirty="0">
                  <a:solidFill>
                    <a:schemeClr val="tx1"/>
                  </a:solidFill>
                </a:rPr>
                <a:t>GitLab</a:t>
              </a:r>
              <a:r>
                <a:rPr lang="en-US" dirty="0">
                  <a:solidFill>
                    <a:schemeClr val="tx1"/>
                  </a:solidFill>
                </a:rPr>
                <a:t> to </a:t>
              </a:r>
              <a:r>
                <a:rPr lang="en-US" b="1" dirty="0">
                  <a:solidFill>
                    <a:schemeClr val="tx1"/>
                  </a:solidFill>
                </a:rPr>
                <a:t>GitLab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58642D9-D259-904C-9F6C-832A17160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85254" y="5864171"/>
              <a:ext cx="1266339" cy="4793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9E687FF-87DA-254D-B0B5-0B30CE328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02499" y="5825599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907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GitLab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</a:t>
            </a:r>
            <a:r>
              <a:rPr lang="en-US" sz="2400" b="1" dirty="0">
                <a:latin typeface="Monaco" pitchFamily="2" charset="77"/>
              </a:rPr>
              <a:t>fork</a:t>
            </a:r>
            <a:r>
              <a:rPr lang="en-US" sz="2400" dirty="0">
                <a:latin typeface="Monaco" pitchFamily="2" charset="77"/>
              </a:rPr>
              <a:t> &amp; </a:t>
            </a:r>
            <a:r>
              <a:rPr lang="en-US" sz="2400" b="1" dirty="0">
                <a:latin typeface="Monaco" pitchFamily="2" charset="77"/>
              </a:rPr>
              <a:t>clone</a:t>
            </a:r>
            <a:endParaRPr lang="en-US" b="1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 8.1 – Lets Fork the repository with this presentation</a:t>
            </a:r>
          </a:p>
          <a:p>
            <a:endParaRPr lang="en-US" sz="2400" dirty="0"/>
          </a:p>
          <a:p>
            <a:r>
              <a:rPr lang="en-US" sz="2400" dirty="0"/>
              <a:t>Go to 	 </a:t>
            </a:r>
            <a:r>
              <a:rPr lang="en-US" sz="2400" dirty="0">
                <a:hlinkClick r:id="rId3"/>
              </a:rPr>
              <a:t>https://gitlab.circ.utdallas.edu/mxc108120/git_workshop</a:t>
            </a:r>
            <a:endParaRPr lang="en-US" sz="2400" dirty="0"/>
          </a:p>
          <a:p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Fork it by clicking </a:t>
            </a:r>
          </a:p>
          <a:p>
            <a:endParaRPr lang="en-US" sz="2400" dirty="0"/>
          </a:p>
          <a:p>
            <a:r>
              <a:rPr lang="en-US" sz="2400" dirty="0"/>
              <a:t>You’ll be redirected to a copy of the same repository in </a:t>
            </a:r>
            <a:r>
              <a:rPr lang="en-US" sz="2400" b="1" dirty="0"/>
              <a:t>YOUR</a:t>
            </a:r>
            <a:r>
              <a:rPr lang="en-US" sz="2400" dirty="0"/>
              <a:t> Gitlab account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D9CB4A-F98F-E941-B77F-C0941C88F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925" y="3404700"/>
            <a:ext cx="1039915" cy="5279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5A9A76-C9B2-4946-917D-C2AE00BF5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A1F983-B701-044B-8199-D8ABD370B9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6AD1EEF-5D8D-F046-8FBC-131DA7F65740}"/>
              </a:ext>
            </a:extLst>
          </p:cNvPr>
          <p:cNvGrpSpPr/>
          <p:nvPr/>
        </p:nvGrpSpPr>
        <p:grpSpPr>
          <a:xfrm>
            <a:off x="5029229" y="3429000"/>
            <a:ext cx="3039713" cy="479355"/>
            <a:chOff x="8957466" y="1278442"/>
            <a:chExt cx="3039713" cy="479355"/>
          </a:xfrm>
        </p:grpSpPr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AAFA2D08-3CB0-E642-97DC-B42F43D28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25290" y="1344247"/>
              <a:ext cx="241293" cy="34774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A665732-C66B-BD46-84B7-BA77012EB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57466" y="1278442"/>
              <a:ext cx="1266339" cy="4793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7779BE3-2819-0D4D-AB29-F31AE6204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30840" y="1278442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9796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GitLab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8.2 – Now lets clone that to your computer</a:t>
            </a:r>
          </a:p>
          <a:p>
            <a:r>
              <a:rPr lang="en-US" sz="2400" dirty="0"/>
              <a:t>Go to </a:t>
            </a:r>
            <a:r>
              <a:rPr lang="en-US" sz="2400" dirty="0">
                <a:hlinkClick r:id="rId3"/>
              </a:rPr>
              <a:t>https://gitlab.circ.utdallas.edu/</a:t>
            </a:r>
            <a:r>
              <a:rPr lang="en-US" sz="2400" b="1" dirty="0">
                <a:hlinkClick r:id="rId3"/>
              </a:rPr>
              <a:t>&lt;username&gt;</a:t>
            </a:r>
            <a:r>
              <a:rPr lang="en-US" sz="2400" dirty="0">
                <a:hlinkClick r:id="rId3"/>
              </a:rPr>
              <a:t>/git_workshop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Click                 	to copy the URL for cloning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Clone it using the following command line</a:t>
            </a:r>
          </a:p>
          <a:p>
            <a:pPr marL="0" indent="0">
              <a:buNone/>
            </a:pPr>
            <a:r>
              <a:rPr lang="en-US" sz="2800" dirty="0"/>
              <a:t>		</a:t>
            </a:r>
          </a:p>
          <a:p>
            <a:pPr marL="985838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255032-44A5-DD4F-A4BA-D03B4974BA98}"/>
              </a:ext>
            </a:extLst>
          </p:cNvPr>
          <p:cNvSpPr/>
          <p:nvPr/>
        </p:nvSpPr>
        <p:spPr>
          <a:xfrm>
            <a:off x="1" y="6129338"/>
            <a:ext cx="12192000" cy="728662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 have </a:t>
            </a:r>
            <a:r>
              <a:rPr lang="en-US" b="1" u="sng" dirty="0"/>
              <a:t>forked</a:t>
            </a:r>
            <a:r>
              <a:rPr lang="en-US" b="1" dirty="0"/>
              <a:t> &amp; </a:t>
            </a:r>
            <a:r>
              <a:rPr lang="en-US" b="1" u="sng" dirty="0"/>
              <a:t>cloned</a:t>
            </a:r>
            <a:r>
              <a:rPr lang="en-US" b="1" dirty="0"/>
              <a:t> someone else’s repository!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C21734-2887-7D48-A4BB-9F780EF123FB}"/>
              </a:ext>
            </a:extLst>
          </p:cNvPr>
          <p:cNvSpPr/>
          <p:nvPr/>
        </p:nvSpPr>
        <p:spPr>
          <a:xfrm>
            <a:off x="487616" y="4098443"/>
            <a:ext cx="4610860" cy="83361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9FBCBA-7000-AD4C-BD3D-EB0A8E0FD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20300-5B62-A540-BBDC-E907DD750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587FA0-E760-974E-947F-5E644B85A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207" y="2567450"/>
            <a:ext cx="1278951" cy="57332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047246F-793E-5B4A-84D1-90EF1F21C457}"/>
              </a:ext>
            </a:extLst>
          </p:cNvPr>
          <p:cNvGrpSpPr/>
          <p:nvPr/>
        </p:nvGrpSpPr>
        <p:grpSpPr>
          <a:xfrm>
            <a:off x="9360090" y="1277103"/>
            <a:ext cx="2412811" cy="590148"/>
            <a:chOff x="9360090" y="1277103"/>
            <a:chExt cx="2412811" cy="590148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2668D0F-B7E6-244A-89DF-7B52F3F004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30678" y="1415334"/>
              <a:ext cx="243577" cy="35103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DF08A22-5AD0-394E-9473-BCF0C397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82753" y="1277103"/>
              <a:ext cx="590148" cy="59014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D6E18B9-4444-E943-A90A-FCCA6EDA1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60090" y="1351175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214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16" y="1271879"/>
            <a:ext cx="11893367" cy="362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9.1 – Setup a fake collaborator </a:t>
            </a:r>
            <a:r>
              <a:rPr lang="en-US" sz="2800" dirty="0"/>
              <a:t>(i.e., yourself in another directory)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Go to your GitLab account’s </a:t>
            </a:r>
            <a:r>
              <a:rPr lang="en-US" sz="2400" dirty="0" err="1"/>
              <a:t>workdir</a:t>
            </a:r>
            <a:r>
              <a:rPr lang="en-US" sz="2400" dirty="0"/>
              <a:t> repository: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Copy the URL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Clone it to a new directory call at “~/</a:t>
            </a:r>
            <a:r>
              <a:rPr lang="en-US" sz="2400" dirty="0" err="1"/>
              <a:t>workdir_fake_collab</a:t>
            </a:r>
            <a:r>
              <a:rPr lang="en-US" sz="2400" dirty="0"/>
              <a:t>”</a:t>
            </a:r>
            <a:endParaRPr lang="en-US" sz="3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565700" y="4257052"/>
            <a:ext cx="9764091" cy="532917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D4F9D0-52C7-1B45-80C0-3306D257D3B2}"/>
              </a:ext>
            </a:extLst>
          </p:cNvPr>
          <p:cNvGrpSpPr/>
          <p:nvPr/>
        </p:nvGrpSpPr>
        <p:grpSpPr>
          <a:xfrm>
            <a:off x="1953648" y="4730242"/>
            <a:ext cx="5412351" cy="1374145"/>
            <a:chOff x="4769712" y="4053191"/>
            <a:chExt cx="5412351" cy="137414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7B125F7-C8C1-4B47-844C-370EB23754FD}"/>
                </a:ext>
              </a:extLst>
            </p:cNvPr>
            <p:cNvSpPr/>
            <p:nvPr/>
          </p:nvSpPr>
          <p:spPr>
            <a:xfrm>
              <a:off x="4769712" y="4894419"/>
              <a:ext cx="5412351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gitlab.circ.utdallas.edu</a:t>
              </a:r>
              <a:r>
                <a:rPr lang="en-US" u="sng" dirty="0">
                  <a:solidFill>
                    <a:srgbClr val="0000FF"/>
                  </a:solidFill>
                </a:rPr>
                <a:t>/ 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workdir.git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FD968C-EF92-E04C-B52B-B206D6EFE8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1072" y="4053191"/>
              <a:ext cx="289601" cy="841228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049500-092B-244A-997A-27129F0AB74D}"/>
              </a:ext>
            </a:extLst>
          </p:cNvPr>
          <p:cNvGrpSpPr>
            <a:grpSpLocks noChangeAspect="1"/>
          </p:cNvGrpSpPr>
          <p:nvPr/>
        </p:nvGrpSpPr>
        <p:grpSpPr>
          <a:xfrm>
            <a:off x="11118100" y="5738601"/>
            <a:ext cx="988676" cy="1087419"/>
            <a:chOff x="10130217" y="3864949"/>
            <a:chExt cx="1681167" cy="184907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36E59-C867-3244-9038-2AA0405E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B47052BC-6B70-334C-9FAD-4F1F2CEBB309}"/>
                </a:ext>
              </a:extLst>
            </p:cNvPr>
            <p:cNvSpPr>
              <a:spLocks noChangeAspect="1"/>
            </p:cNvSpPr>
            <p:nvPr/>
          </p:nvSpPr>
          <p:spPr>
            <a:xfrm rot="3329369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19BF153-1E0A-7040-A69C-1FAD9EDAE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B63B2B-EEE2-D741-BC4C-262884319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2410FA-C84B-614D-AAE0-E8D7BBABEC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6697" y="2889544"/>
            <a:ext cx="1278951" cy="5733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E7BBC4-CAD7-DB41-918D-4270E19C4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9791" y="5078456"/>
            <a:ext cx="1614100" cy="6109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8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6"/>
          </a:xfrm>
        </p:spPr>
        <p:txBody>
          <a:bodyPr>
            <a:normAutofit/>
          </a:bodyPr>
          <a:lstStyle/>
          <a:p>
            <a:r>
              <a:rPr lang="en-US" sz="2800" b="1" dirty="0"/>
              <a:t>Make changes as fake collaborator and push to GitLab</a:t>
            </a:r>
          </a:p>
          <a:p>
            <a:pPr lvl="2"/>
            <a:r>
              <a:rPr lang="en-US" dirty="0"/>
              <a:t>Go into the </a:t>
            </a:r>
            <a:r>
              <a:rPr lang="en-US" dirty="0" err="1"/>
              <a:t>collab’s</a:t>
            </a:r>
            <a:r>
              <a:rPr lang="en-US" dirty="0"/>
              <a:t> directory, make a new file </a:t>
            </a:r>
            <a:r>
              <a:rPr lang="en-US" dirty="0" err="1"/>
              <a:t>foofoo.txt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sz="3200" dirty="0"/>
          </a:p>
          <a:p>
            <a:pPr lvl="2"/>
            <a:r>
              <a:rPr lang="en-US" dirty="0"/>
              <a:t>Git add &amp; commit </a:t>
            </a:r>
            <a:r>
              <a:rPr lang="en-US" dirty="0" err="1"/>
              <a:t>foofoo.txt</a:t>
            </a:r>
            <a:endParaRPr lang="en-US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 this change to GitLab</a:t>
            </a:r>
            <a:endParaRPr lang="en-US" sz="2400" b="1" dirty="0">
              <a:solidFill>
                <a:srgbClr val="C00000"/>
              </a:solidFill>
              <a:latin typeface="Monaco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1359735" y="2219846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A3DDA9-CCFE-0C44-A746-A82CA415F79A}"/>
              </a:ext>
            </a:extLst>
          </p:cNvPr>
          <p:cNvSpPr/>
          <p:nvPr/>
        </p:nvSpPr>
        <p:spPr>
          <a:xfrm>
            <a:off x="1359735" y="5560805"/>
            <a:ext cx="5693234" cy="55416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origin master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E408E3-B797-894B-8372-042CF4525C97}"/>
              </a:ext>
            </a:extLst>
          </p:cNvPr>
          <p:cNvSpPr/>
          <p:nvPr/>
        </p:nvSpPr>
        <p:spPr>
          <a:xfrm>
            <a:off x="1359735" y="3676690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-m "Add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"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A31ECD-D340-D042-82D6-15FF28E7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BD02FE-733B-754F-BAD6-18EDF1C67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CEADF2-8105-6540-B26A-AEF89352AD4C}"/>
              </a:ext>
            </a:extLst>
          </p:cNvPr>
          <p:cNvGrpSpPr/>
          <p:nvPr/>
        </p:nvGrpSpPr>
        <p:grpSpPr>
          <a:xfrm>
            <a:off x="10329791" y="5078456"/>
            <a:ext cx="1765390" cy="1688670"/>
            <a:chOff x="10329791" y="5078456"/>
            <a:chExt cx="1765390" cy="168867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715EC39-2DFA-3D41-9278-3449A6E6D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258918" y="5930863"/>
              <a:ext cx="836263" cy="836263"/>
            </a:xfrm>
            <a:prstGeom prst="rect">
              <a:avLst/>
            </a:prstGeom>
          </p:spPr>
        </p:pic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EC8985E1-E8A4-B149-BD0F-BE4D526A0450}"/>
                </a:ext>
              </a:extLst>
            </p:cNvPr>
            <p:cNvSpPr>
              <a:spLocks noChangeAspect="1"/>
            </p:cNvSpPr>
            <p:nvPr/>
          </p:nvSpPr>
          <p:spPr>
            <a:xfrm rot="13772732">
              <a:off x="11181006" y="5605790"/>
              <a:ext cx="336476" cy="484923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76C4CAF-3E43-1B49-AEC5-1DF3803D6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9791" y="5078456"/>
              <a:ext cx="1614100" cy="61099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5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3ADD-F9CD-A045-B0AE-7BD9F4EC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2EF4-55C4-2A42-A083-B096A77F8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is </a:t>
            </a:r>
            <a:r>
              <a:rPr lang="en-US" dirty="0" err="1"/>
              <a:t>foofoo.txt</a:t>
            </a:r>
            <a:r>
              <a:rPr lang="en-US" dirty="0"/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57EB1B-6910-FC45-A7B9-552242F0DF7B}"/>
              </a:ext>
            </a:extLst>
          </p:cNvPr>
          <p:cNvGrpSpPr/>
          <p:nvPr/>
        </p:nvGrpSpPr>
        <p:grpSpPr>
          <a:xfrm>
            <a:off x="4900146" y="3584448"/>
            <a:ext cx="1800460" cy="1559090"/>
            <a:chOff x="7631469" y="2093562"/>
            <a:chExt cx="2152988" cy="21529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69DE8A-A38E-E041-AB2F-DCCD6B9F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1469" y="2093562"/>
              <a:ext cx="2152988" cy="21529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16EEA-DCE7-0D40-901A-A7A63A2F54AB}"/>
                </a:ext>
              </a:extLst>
            </p:cNvPr>
            <p:cNvSpPr/>
            <p:nvPr/>
          </p:nvSpPr>
          <p:spPr>
            <a:xfrm>
              <a:off x="8321040" y="2493120"/>
              <a:ext cx="804672" cy="1194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E6112A-C6F6-E747-B534-917A256B0622}"/>
              </a:ext>
            </a:extLst>
          </p:cNvPr>
          <p:cNvGrpSpPr/>
          <p:nvPr/>
        </p:nvGrpSpPr>
        <p:grpSpPr>
          <a:xfrm>
            <a:off x="1878187" y="4258962"/>
            <a:ext cx="3060830" cy="1667711"/>
            <a:chOff x="2152507" y="4862466"/>
            <a:chExt cx="3060830" cy="166771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B2A9AD-88AC-7246-B4FF-874B88B34013}"/>
                </a:ext>
              </a:extLst>
            </p:cNvPr>
            <p:cNvGrpSpPr/>
            <p:nvPr/>
          </p:nvGrpSpPr>
          <p:grpSpPr>
            <a:xfrm>
              <a:off x="2152507" y="4862466"/>
              <a:ext cx="1383712" cy="1667711"/>
              <a:chOff x="2989934" y="3993320"/>
              <a:chExt cx="1383712" cy="166771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417ECE-D2DB-B642-926E-E51CE058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19879" y="3993320"/>
                <a:ext cx="1100934" cy="110093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48B411-CEA1-4D46-8069-DD775CA24C91}"/>
                  </a:ext>
                </a:extLst>
              </p:cNvPr>
              <p:cNvSpPr txBox="1"/>
              <p:nvPr/>
            </p:nvSpPr>
            <p:spPr>
              <a:xfrm>
                <a:off x="2989934" y="5137811"/>
                <a:ext cx="13837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workdir</a:t>
                </a:r>
                <a:endPara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DD4B19-92D1-5348-99BF-40665FEE7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0468" y="4862466"/>
              <a:ext cx="1422869" cy="479576"/>
            </a:xfrm>
            <a:prstGeom prst="straightConnector1">
              <a:avLst/>
            </a:prstGeom>
            <a:ln w="5715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B815BBC-5C4B-BF48-BAAE-B134F7B3C8FC}"/>
                </a:ext>
              </a:extLst>
            </p:cNvPr>
            <p:cNvSpPr/>
            <p:nvPr/>
          </p:nvSpPr>
          <p:spPr>
            <a:xfrm>
              <a:off x="4320360" y="4909667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F1502F"/>
                  </a:solidFill>
                </a:rPr>
                <a:t>X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5D03ED-7FEC-EF40-AE80-DCAD7F70DD3B}"/>
              </a:ext>
            </a:extLst>
          </p:cNvPr>
          <p:cNvGrpSpPr/>
          <p:nvPr/>
        </p:nvGrpSpPr>
        <p:grpSpPr>
          <a:xfrm>
            <a:off x="6820067" y="4258962"/>
            <a:ext cx="4172036" cy="1703002"/>
            <a:chOff x="7094387" y="4862466"/>
            <a:chExt cx="4172036" cy="170300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70E3EF-9E16-EA4D-AABC-C13D3994023F}"/>
                </a:ext>
              </a:extLst>
            </p:cNvPr>
            <p:cNvGrpSpPr/>
            <p:nvPr/>
          </p:nvGrpSpPr>
          <p:grpSpPr>
            <a:xfrm>
              <a:off x="7094387" y="4862466"/>
              <a:ext cx="4172036" cy="1703002"/>
              <a:chOff x="7094387" y="4862466"/>
              <a:chExt cx="4172036" cy="17030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F861F8F-4E3A-0149-A09D-684FFFF837B4}"/>
                  </a:ext>
                </a:extLst>
              </p:cNvPr>
              <p:cNvGrpSpPr/>
              <p:nvPr/>
            </p:nvGrpSpPr>
            <p:grpSpPr>
              <a:xfrm>
                <a:off x="7882163" y="4862466"/>
                <a:ext cx="3384260" cy="1703002"/>
                <a:chOff x="5836221" y="3993320"/>
                <a:chExt cx="3384260" cy="170300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C93DB45-D3B1-7C40-A8D2-0C624ED09E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9643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28E395-DFA5-DA42-958C-82ECCF9E12A7}"/>
                    </a:ext>
                  </a:extLst>
                </p:cNvPr>
                <p:cNvSpPr txBox="1"/>
                <p:nvPr/>
              </p:nvSpPr>
              <p:spPr>
                <a:xfrm>
                  <a:off x="5836221" y="5173102"/>
                  <a:ext cx="33842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workdir_fake_collab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2E53E5D-8AC9-3842-A62C-5871E8A7B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4387" y="4909667"/>
                <a:ext cx="1555855" cy="43237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E884B2-DCC2-134A-81DF-57F34681B7DA}"/>
                </a:ext>
              </a:extLst>
            </p:cNvPr>
            <p:cNvSpPr/>
            <p:nvPr/>
          </p:nvSpPr>
          <p:spPr>
            <a:xfrm>
              <a:off x="7551587" y="4862466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FD932BA-EB45-9845-90DC-5A13A4BB9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2A71AC-AA79-2643-839F-FB3D7C5F27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3BED62D-EA34-6948-A2C8-2D3E4A100D87}"/>
              </a:ext>
            </a:extLst>
          </p:cNvPr>
          <p:cNvGrpSpPr/>
          <p:nvPr/>
        </p:nvGrpSpPr>
        <p:grpSpPr>
          <a:xfrm>
            <a:off x="4939016" y="1549303"/>
            <a:ext cx="1972269" cy="2035145"/>
            <a:chOff x="4939016" y="1549303"/>
            <a:chExt cx="1972269" cy="203514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AEB918-A5BA-6D4F-AA8A-F432FB316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4266" y="2401263"/>
              <a:ext cx="0" cy="1183185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9B3BED-F9BC-B04C-BF3A-EAD3BB13CE9A}"/>
                </a:ext>
              </a:extLst>
            </p:cNvPr>
            <p:cNvSpPr/>
            <p:nvPr/>
          </p:nvSpPr>
          <p:spPr>
            <a:xfrm>
              <a:off x="5776779" y="2883193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507A0D-184A-3A49-B96F-7483DDEBC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9016" y="1549303"/>
              <a:ext cx="1972269" cy="74657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9168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</a:t>
            </a:r>
            <a:r>
              <a:rPr lang="en-US" sz="2700" b="1" dirty="0">
                <a:latin typeface="Monaco" pitchFamily="2" charset="77"/>
              </a:rPr>
              <a:t>fetch</a:t>
            </a:r>
            <a:r>
              <a:rPr lang="en-US" sz="2700" dirty="0">
                <a:latin typeface="Monaco" pitchFamily="2" charset="77"/>
              </a:rPr>
              <a:t> &amp; </a:t>
            </a:r>
            <a:r>
              <a:rPr lang="en-US" sz="2700" b="1" dirty="0">
                <a:latin typeface="Monaco" pitchFamily="2" charset="77"/>
              </a:rPr>
              <a:t>merge</a:t>
            </a:r>
            <a:r>
              <a:rPr lang="en-US" b="1" dirty="0"/>
              <a:t> 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455EBD4-7006-1442-BC37-462029004F6A}"/>
              </a:ext>
            </a:extLst>
          </p:cNvPr>
          <p:cNvGrpSpPr/>
          <p:nvPr/>
        </p:nvGrpSpPr>
        <p:grpSpPr>
          <a:xfrm>
            <a:off x="5815336" y="1398273"/>
            <a:ext cx="6087046" cy="2539157"/>
            <a:chOff x="5815336" y="1205233"/>
            <a:chExt cx="6087046" cy="253915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5343AD-3F12-A142-90F7-8861F8401C68}"/>
                </a:ext>
              </a:extLst>
            </p:cNvPr>
            <p:cNvSpPr txBox="1"/>
            <p:nvPr/>
          </p:nvSpPr>
          <p:spPr>
            <a:xfrm>
              <a:off x="5815336" y="1205233"/>
              <a:ext cx="6087046" cy="2539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Merge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Integrate fetched changes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1EE965-BEA4-2547-A14F-B7CB884E4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4374" y="1985673"/>
              <a:ext cx="978806" cy="130675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38BAF8D-A393-3F49-9E35-6CD13747E261}"/>
              </a:ext>
            </a:extLst>
          </p:cNvPr>
          <p:cNvGrpSpPr/>
          <p:nvPr/>
        </p:nvGrpSpPr>
        <p:grpSpPr>
          <a:xfrm>
            <a:off x="0" y="1389181"/>
            <a:ext cx="5945172" cy="2554545"/>
            <a:chOff x="0" y="1196141"/>
            <a:chExt cx="5945172" cy="25545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48CE97-3140-4848-AF8B-C5A275DAEE26}"/>
                </a:ext>
              </a:extLst>
            </p:cNvPr>
            <p:cNvSpPr txBox="1"/>
            <p:nvPr/>
          </p:nvSpPr>
          <p:spPr>
            <a:xfrm>
              <a:off x="0" y="1196141"/>
              <a:ext cx="594517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Fetch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Download snapshot of remote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91A38-1F4C-FC4B-B3DF-748159C4F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6654" y="2153638"/>
              <a:ext cx="970826" cy="970826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D16EBF9-8FF6-A24F-8163-6095EE30FED8}"/>
              </a:ext>
            </a:extLst>
          </p:cNvPr>
          <p:cNvGrpSpPr/>
          <p:nvPr/>
        </p:nvGrpSpPr>
        <p:grpSpPr>
          <a:xfrm>
            <a:off x="6462818" y="4295352"/>
            <a:ext cx="5135699" cy="2463210"/>
            <a:chOff x="6462818" y="4295352"/>
            <a:chExt cx="5135699" cy="2463210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5BD232A3-22F3-6943-8C96-16C56D2217B5}"/>
                </a:ext>
              </a:extLst>
            </p:cNvPr>
            <p:cNvSpPr/>
            <p:nvPr/>
          </p:nvSpPr>
          <p:spPr>
            <a:xfrm>
              <a:off x="6462818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Incorporate changes to local files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590D41E-B68D-7845-8DFA-7C94D6DDEE7D}"/>
                </a:ext>
              </a:extLst>
            </p:cNvPr>
            <p:cNvGrpSpPr/>
            <p:nvPr/>
          </p:nvGrpSpPr>
          <p:grpSpPr>
            <a:xfrm>
              <a:off x="6978220" y="4771537"/>
              <a:ext cx="4472100" cy="1950392"/>
              <a:chOff x="182795" y="2936383"/>
              <a:chExt cx="9165515" cy="381214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6EE3FE5-A1BE-EB4A-9564-85985147F011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8F2B5346-5B7E-DB4D-9890-C428B3BFF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C1DF67AF-99EB-154E-86D5-B11448FDAB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3A229739-5DA3-0241-BCEE-C2A134E4C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5392601F-A03C-544D-BC22-F960E415B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4AB7E014-2550-DF4F-BC1C-E59DC604B6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8C80D1DD-DBD0-F148-985D-B7F96291C8B3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0905D647-D815-2D45-9C89-A22FA0E77F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F3192E2-6B27-FC4C-9316-B3C3F6701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9541" y="5790334"/>
              <a:ext cx="2308779" cy="0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9EB0DFCD-717F-1846-B45E-DEBAE7C7E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B9D451B-90F8-3A48-839D-DDF7EE2C9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5B37605-B67F-4A4F-BB4F-335EF88DEC45}"/>
              </a:ext>
            </a:extLst>
          </p:cNvPr>
          <p:cNvGrpSpPr/>
          <p:nvPr/>
        </p:nvGrpSpPr>
        <p:grpSpPr>
          <a:xfrm>
            <a:off x="366066" y="4295352"/>
            <a:ext cx="5135699" cy="2463210"/>
            <a:chOff x="366066" y="4295352"/>
            <a:chExt cx="5135699" cy="2463210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499B6E1-43DA-264F-95F4-FD27325914E9}"/>
                </a:ext>
              </a:extLst>
            </p:cNvPr>
            <p:cNvSpPr/>
            <p:nvPr/>
          </p:nvSpPr>
          <p:spPr>
            <a:xfrm>
              <a:off x="366066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Downloading the changes into .git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1CBA56-693E-DD40-925B-14FB8884EDBB}"/>
                </a:ext>
              </a:extLst>
            </p:cNvPr>
            <p:cNvGrpSpPr/>
            <p:nvPr/>
          </p:nvGrpSpPr>
          <p:grpSpPr>
            <a:xfrm>
              <a:off x="2233826" y="5169334"/>
              <a:ext cx="3075735" cy="1398984"/>
              <a:chOff x="182795" y="2936383"/>
              <a:chExt cx="9165515" cy="381214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B4B43F5-2616-E34B-BA43-54B5274F9006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279339BB-6C7D-B74B-A61B-088631BCFC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B91DFC1A-4213-5B40-8D4C-9FCE919AD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4FEDD438-440E-E546-BC35-2AEB13D519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3D87BBA6-332A-1E4E-9E6E-B1029EAA44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D77A8B76-20E2-244C-804C-F08A84DBDA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CE7C5193-72C5-1C43-B965-ED279C03DFD7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78B3B162-C4EC-744D-B61C-5079CFB11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73279842-1C31-2A46-8E31-93A5E128E7B5}"/>
                </a:ext>
              </a:extLst>
            </p:cNvPr>
            <p:cNvCxnSpPr>
              <a:cxnSpLocks/>
            </p:cNvCxnSpPr>
            <p:nvPr/>
          </p:nvCxnSpPr>
          <p:spPr>
            <a:xfrm>
              <a:off x="2023299" y="5289944"/>
              <a:ext cx="2743200" cy="219440"/>
            </a:xfrm>
            <a:prstGeom prst="curvedConnector2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3D870AE-3B8A-9748-AF93-8122FAC03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529" y="4964618"/>
              <a:ext cx="1477410" cy="55925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2413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893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</a:t>
            </a:r>
            <a:r>
              <a:rPr lang="en-US" sz="2700" b="1" dirty="0">
                <a:latin typeface="Monaco" pitchFamily="2" charset="77"/>
              </a:rPr>
              <a:t>fetch</a:t>
            </a:r>
            <a:r>
              <a:rPr lang="en-US" sz="2700" dirty="0">
                <a:latin typeface="Monaco" pitchFamily="2" charset="77"/>
              </a:rPr>
              <a:t> &amp; </a:t>
            </a:r>
            <a:r>
              <a:rPr lang="en-US" sz="2700" b="1" dirty="0">
                <a:latin typeface="Monaco" pitchFamily="2" charset="77"/>
              </a:rPr>
              <a:t>merge</a:t>
            </a:r>
            <a:r>
              <a:rPr lang="en-US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7551-512A-EA4A-8A84-34EB3C224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9.2 – Implement the changes in original </a:t>
            </a:r>
            <a:r>
              <a:rPr lang="en-US" dirty="0" err="1"/>
              <a:t>workdir</a:t>
            </a:r>
            <a:endParaRPr lang="en-US" dirty="0"/>
          </a:p>
          <a:p>
            <a:r>
              <a:rPr lang="en-US" sz="2600" b="1" dirty="0"/>
              <a:t>Fetch</a:t>
            </a:r>
            <a:r>
              <a:rPr lang="en-US" sz="2600" dirty="0"/>
              <a:t> the changes your fake collaborator pushed to GitLab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</a:t>
            </a:r>
            <a:endParaRPr lang="en-US" sz="2000" dirty="0"/>
          </a:p>
          <a:p>
            <a:r>
              <a:rPr lang="en-US" sz="2400" dirty="0"/>
              <a:t>Check what your collaborator has changed compared to your local version</a:t>
            </a: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01B0D7-892F-B048-A238-5CF96F07AC82}"/>
              </a:ext>
            </a:extLst>
          </p:cNvPr>
          <p:cNvSpPr/>
          <p:nvPr/>
        </p:nvSpPr>
        <p:spPr>
          <a:xfrm>
            <a:off x="577764" y="2320398"/>
            <a:ext cx="2970131" cy="76359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fetch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2A4370-84B6-2F4B-937F-0BEF1EAEBF28}"/>
              </a:ext>
            </a:extLst>
          </p:cNvPr>
          <p:cNvSpPr/>
          <p:nvPr/>
        </p:nvSpPr>
        <p:spPr>
          <a:xfrm>
            <a:off x="577764" y="3854414"/>
            <a:ext cx="6185603" cy="60318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master origin/master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EACEC5-1A3C-E84D-B799-AF75474B4913}"/>
              </a:ext>
            </a:extLst>
          </p:cNvPr>
          <p:cNvGrpSpPr/>
          <p:nvPr/>
        </p:nvGrpSpPr>
        <p:grpSpPr>
          <a:xfrm>
            <a:off x="1202480" y="4335402"/>
            <a:ext cx="7518811" cy="1149245"/>
            <a:chOff x="1202480" y="4335402"/>
            <a:chExt cx="7518811" cy="114924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5D739F1-3C21-F044-9248-F0616AEE8F3B}"/>
                </a:ext>
              </a:extLst>
            </p:cNvPr>
            <p:cNvSpPr/>
            <p:nvPr/>
          </p:nvSpPr>
          <p:spPr>
            <a:xfrm>
              <a:off x="1202480" y="4718823"/>
              <a:ext cx="1923384" cy="76582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Your local master branch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5A12C36-98ED-2542-ACFB-2D79A3F60F18}"/>
                </a:ext>
              </a:extLst>
            </p:cNvPr>
            <p:cNvSpPr/>
            <p:nvPr/>
          </p:nvSpPr>
          <p:spPr>
            <a:xfrm>
              <a:off x="4223672" y="4574490"/>
              <a:ext cx="4497619" cy="91015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Master branch on GitLab 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(origin is what we nicknamed our remote repo on GitLab)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AA77ED-2321-3443-93BF-FFFFD74CD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288" y="4357956"/>
              <a:ext cx="300038" cy="360867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E0B1191-95EA-894E-B400-20CD1BD40C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3178" y="4335402"/>
              <a:ext cx="310494" cy="383421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DB3A116-0BA7-3D4E-B299-42325BD73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CF41A4-CA5E-614B-A62D-A022D835D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97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8F80EF6-80A8-164B-A1FB-03995EBE2F25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You have now fetched and merged changes from different people (or yourself on a different computer/folder)!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0911B64-95E8-A044-9F3C-5AE56280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</a:t>
            </a:r>
            <a:r>
              <a:rPr lang="en-US" sz="2700" b="1" dirty="0">
                <a:latin typeface="Monaco" pitchFamily="2" charset="77"/>
              </a:rPr>
              <a:t>fetch</a:t>
            </a:r>
            <a:r>
              <a:rPr lang="en-US" sz="2700" dirty="0">
                <a:latin typeface="Monaco" pitchFamily="2" charset="77"/>
              </a:rPr>
              <a:t> &amp; </a:t>
            </a:r>
            <a:r>
              <a:rPr lang="en-US" sz="2700" b="1" dirty="0">
                <a:latin typeface="Monaco" pitchFamily="2" charset="77"/>
              </a:rPr>
              <a:t>merge</a:t>
            </a:r>
            <a:r>
              <a:rPr lang="en-US" dirty="0"/>
              <a:t>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E3E7B1D-90D0-B34E-A05A-749ED4DB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these are changes you want in your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merge the changes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04F64E8-4D3B-4648-B6AC-4342D502E97C}"/>
              </a:ext>
            </a:extLst>
          </p:cNvPr>
          <p:cNvSpPr/>
          <p:nvPr/>
        </p:nvSpPr>
        <p:spPr>
          <a:xfrm>
            <a:off x="577764" y="1737302"/>
            <a:ext cx="2970131" cy="465665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merge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7F6576D-F50F-3540-AB5F-7E5440245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0CFCFB2-98D1-D840-B539-4B7A777B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259F29-3940-734B-8831-F14D48CD54D3}"/>
              </a:ext>
            </a:extLst>
          </p:cNvPr>
          <p:cNvGrpSpPr/>
          <p:nvPr/>
        </p:nvGrpSpPr>
        <p:grpSpPr>
          <a:xfrm>
            <a:off x="699459" y="2355331"/>
            <a:ext cx="2111475" cy="1331943"/>
            <a:chOff x="9922481" y="1248385"/>
            <a:chExt cx="2111475" cy="133194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8C0342C-81C1-4149-BFD2-BD4F7E4AB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922481" y="1904609"/>
              <a:ext cx="675719" cy="675719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86B6B2A-AEB8-7440-A5EC-FE0821E6E717}"/>
                </a:ext>
              </a:extLst>
            </p:cNvPr>
            <p:cNvSpPr/>
            <p:nvPr/>
          </p:nvSpPr>
          <p:spPr>
            <a:xfrm rot="7975532">
              <a:off x="10509996" y="1679206"/>
              <a:ext cx="271880" cy="391829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1C34F97-1AAC-BF4A-B752-E2D068E9A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7617" y="1248385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7EA4CB2-C700-6240-A58E-7DE4DFB86F18}"/>
              </a:ext>
            </a:extLst>
          </p:cNvPr>
          <p:cNvGrpSpPr/>
          <p:nvPr/>
        </p:nvGrpSpPr>
        <p:grpSpPr>
          <a:xfrm>
            <a:off x="3336001" y="2644495"/>
            <a:ext cx="6275768" cy="3233059"/>
            <a:chOff x="3336001" y="2644495"/>
            <a:chExt cx="6275768" cy="323305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57EB1B-6910-FC45-A7B9-552242F0DF7B}"/>
                </a:ext>
              </a:extLst>
            </p:cNvPr>
            <p:cNvGrpSpPr/>
            <p:nvPr/>
          </p:nvGrpSpPr>
          <p:grpSpPr>
            <a:xfrm>
              <a:off x="5462792" y="4167237"/>
              <a:ext cx="1312781" cy="1136789"/>
              <a:chOff x="7631469" y="2093562"/>
              <a:chExt cx="2152988" cy="215298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669DE8A-A38E-E041-AB2F-DCCD6B9F4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31469" y="2093562"/>
                <a:ext cx="2152988" cy="2152988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9716EEA-DCE7-0D40-901A-A7A63A2F54AB}"/>
                  </a:ext>
                </a:extLst>
              </p:cNvPr>
              <p:cNvSpPr/>
              <p:nvPr/>
            </p:nvSpPr>
            <p:spPr>
              <a:xfrm>
                <a:off x="8321040" y="2493120"/>
                <a:ext cx="804672" cy="1194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1E6112A-C6F6-E747-B534-917A256B0622}"/>
                </a:ext>
              </a:extLst>
            </p:cNvPr>
            <p:cNvGrpSpPr/>
            <p:nvPr/>
          </p:nvGrpSpPr>
          <p:grpSpPr>
            <a:xfrm>
              <a:off x="3336001" y="4659049"/>
              <a:ext cx="2155134" cy="1173723"/>
              <a:chOff x="2257602" y="4862466"/>
              <a:chExt cx="2955735" cy="160974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FB2A9AD-88AC-7246-B4FF-874B88B34013}"/>
                  </a:ext>
                </a:extLst>
              </p:cNvPr>
              <p:cNvGrpSpPr/>
              <p:nvPr/>
            </p:nvGrpSpPr>
            <p:grpSpPr>
              <a:xfrm>
                <a:off x="2257602" y="4862466"/>
                <a:ext cx="1189827" cy="1609745"/>
                <a:chOff x="3095029" y="3993320"/>
                <a:chExt cx="1189827" cy="160974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FD417ECE-D2DB-B642-926E-E51CE058AE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9879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B48B411-CEA1-4D46-8069-DD775CA24C91}"/>
                    </a:ext>
                  </a:extLst>
                </p:cNvPr>
                <p:cNvSpPr txBox="1"/>
                <p:nvPr/>
              </p:nvSpPr>
              <p:spPr>
                <a:xfrm>
                  <a:off x="3095029" y="5138743"/>
                  <a:ext cx="1189827" cy="4643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4DD4B19-92D1-5348-99BF-40665FEE7B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0468" y="4862466"/>
                <a:ext cx="1422869" cy="479576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B815BBC-5C4B-BF48-BAAE-B134F7B3C8FC}"/>
                  </a:ext>
                </a:extLst>
              </p:cNvPr>
              <p:cNvSpPr/>
              <p:nvPr/>
            </p:nvSpPr>
            <p:spPr>
              <a:xfrm>
                <a:off x="4320360" y="4909667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15D03ED-7FEC-EF40-AE80-DCAD7F70DD3B}"/>
                </a:ext>
              </a:extLst>
            </p:cNvPr>
            <p:cNvGrpSpPr/>
            <p:nvPr/>
          </p:nvGrpSpPr>
          <p:grpSpPr>
            <a:xfrm>
              <a:off x="6862677" y="4659049"/>
              <a:ext cx="2749092" cy="1218505"/>
              <a:chOff x="7094387" y="4862466"/>
              <a:chExt cx="3770341" cy="167116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D70E3EF-9E16-EA4D-AABC-C13D3994023F}"/>
                  </a:ext>
                </a:extLst>
              </p:cNvPr>
              <p:cNvGrpSpPr/>
              <p:nvPr/>
            </p:nvGrpSpPr>
            <p:grpSpPr>
              <a:xfrm>
                <a:off x="7094387" y="4862466"/>
                <a:ext cx="3770341" cy="1671162"/>
                <a:chOff x="7094387" y="4862466"/>
                <a:chExt cx="3770341" cy="167116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1F861F8F-4E3A-0149-A09D-684FFFF837B4}"/>
                    </a:ext>
                  </a:extLst>
                </p:cNvPr>
                <p:cNvGrpSpPr/>
                <p:nvPr/>
              </p:nvGrpSpPr>
              <p:grpSpPr>
                <a:xfrm>
                  <a:off x="8107375" y="4862466"/>
                  <a:ext cx="2757353" cy="1671162"/>
                  <a:chOff x="6061433" y="3993320"/>
                  <a:chExt cx="2757353" cy="167116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4C93DB45-D3B1-7C40-A8D2-0C624ED09E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9643" y="3993320"/>
                    <a:ext cx="1100934" cy="1100934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A28E395-DFA5-DA42-958C-82ECCF9E12A7}"/>
                      </a:ext>
                    </a:extLst>
                  </p:cNvPr>
                  <p:cNvSpPr txBox="1"/>
                  <p:nvPr/>
                </p:nvSpPr>
                <p:spPr>
                  <a:xfrm>
                    <a:off x="6061433" y="5200160"/>
                    <a:ext cx="2757353" cy="4643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dirty="0" err="1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workdir_fake_collab</a:t>
                    </a:r>
                    <a:endParaRPr lang="en-US" sz="16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p:grp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D2E53E5D-8AC9-3842-A62C-5871E8A7B1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94387" y="4909667"/>
                  <a:ext cx="1555855" cy="43237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E884B2-DCC2-134A-81DF-57F34681B7DA}"/>
                  </a:ext>
                </a:extLst>
              </p:cNvPr>
              <p:cNvSpPr/>
              <p:nvPr/>
            </p:nvSpPr>
            <p:spPr>
              <a:xfrm>
                <a:off x="7551587" y="4862466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9977BFC-B774-6E43-9D4A-6CCA572DF48A}"/>
                </a:ext>
              </a:extLst>
            </p:cNvPr>
            <p:cNvGrpSpPr/>
            <p:nvPr/>
          </p:nvGrpSpPr>
          <p:grpSpPr>
            <a:xfrm>
              <a:off x="6101983" y="3304533"/>
              <a:ext cx="305125" cy="862703"/>
              <a:chOff x="5776779" y="2401263"/>
              <a:chExt cx="418474" cy="1183185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1AEB918-A5BA-6D4F-AA8A-F432FB316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34266" y="2401263"/>
                <a:ext cx="0" cy="118318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69B3BED-F9BC-B04C-BF3A-EAD3BB13CE9A}"/>
                  </a:ext>
                </a:extLst>
              </p:cNvPr>
              <p:cNvSpPr/>
              <p:nvPr/>
            </p:nvSpPr>
            <p:spPr>
              <a:xfrm>
                <a:off x="5776779" y="2883193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F024A19-23A9-584D-8669-4D5761D29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2900" y="2644495"/>
              <a:ext cx="1567826" cy="593479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4145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23E-2EA8-EE40-A7DC-6ADABF6B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/>
              <a:t>Collaborators</a:t>
            </a:r>
            <a:endParaRPr lang="en-US" sz="27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52A9-57F8-5945-ADCB-6A663432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99" y="1138956"/>
            <a:ext cx="11814383" cy="71362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Add collaborators in your GitLab repository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A502785-1172-1140-9E08-D3009B01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2B9ED54-D207-6344-B7E9-081F9696E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5FD1CE-2B41-4D4A-B7F6-CE75BD0F4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86" y="1988376"/>
            <a:ext cx="3200496" cy="7136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39B965-CFF7-494A-A157-3BA8A67EA2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171" r="-7151" b="41970"/>
          <a:stretch/>
        </p:blipFill>
        <p:spPr>
          <a:xfrm>
            <a:off x="5255280" y="1765656"/>
            <a:ext cx="6277479" cy="173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388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A4DF2E-AFAA-9447-8C0F-D69E7A2B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/>
              <a:t>Other Tools in GitLab (or GitHub)</a:t>
            </a:r>
            <a:endParaRPr lang="en-US" sz="27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D7CD0-3C00-5F4F-B46C-96F310606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8374B2-4F98-9740-A716-511BC4979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6132E9-31F1-6541-A6B2-7FF0DB57CF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750"/>
          <a:stretch/>
        </p:blipFill>
        <p:spPr>
          <a:xfrm>
            <a:off x="0" y="1143000"/>
            <a:ext cx="3416300" cy="195738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97CF5A-DC0C-4A41-A660-DB3133AAE4AC}"/>
              </a:ext>
            </a:extLst>
          </p:cNvPr>
          <p:cNvSpPr/>
          <p:nvPr/>
        </p:nvSpPr>
        <p:spPr>
          <a:xfrm>
            <a:off x="0" y="1828802"/>
            <a:ext cx="3416300" cy="68580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3F6160-2FBF-E241-9CC9-B5C304621897}"/>
              </a:ext>
            </a:extLst>
          </p:cNvPr>
          <p:cNvGrpSpPr/>
          <p:nvPr/>
        </p:nvGrpSpPr>
        <p:grpSpPr>
          <a:xfrm>
            <a:off x="6379406" y="5883306"/>
            <a:ext cx="5695990" cy="862016"/>
            <a:chOff x="6206392" y="4925059"/>
            <a:chExt cx="5695990" cy="86201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2350227-5605-E147-9A47-89150514E275}"/>
                </a:ext>
              </a:extLst>
            </p:cNvPr>
            <p:cNvSpPr/>
            <p:nvPr/>
          </p:nvSpPr>
          <p:spPr>
            <a:xfrm>
              <a:off x="6206392" y="5146995"/>
              <a:ext cx="5695990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itchFamily="2" charset="0"/>
                </a:rPr>
                <a:t>The user with the permission to approve it can review your changes before incorporating it 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6D94DF0-ED40-214C-B8D4-6FFC486EE46D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9054387" y="4925059"/>
              <a:ext cx="857709" cy="2219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5DD527-01E2-2246-B0A6-841A9A4DD100}"/>
              </a:ext>
            </a:extLst>
          </p:cNvPr>
          <p:cNvGrpSpPr/>
          <p:nvPr/>
        </p:nvGrpSpPr>
        <p:grpSpPr>
          <a:xfrm>
            <a:off x="2932041" y="3939882"/>
            <a:ext cx="2911582" cy="2003591"/>
            <a:chOff x="2978483" y="2890195"/>
            <a:chExt cx="2911582" cy="200359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ADA54DE-2745-2D43-B47E-E5334D366A45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441852DC-222F-684A-B4AD-74D79C31F539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7AE2EA-06E0-B643-AB58-2B29B7610FDB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2927037-3CD4-8E42-BE04-8967CD0FD442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01EE10-C724-914C-B223-A3F0EF6397CE}"/>
              </a:ext>
            </a:extLst>
          </p:cNvPr>
          <p:cNvGrpSpPr/>
          <p:nvPr/>
        </p:nvGrpSpPr>
        <p:grpSpPr>
          <a:xfrm>
            <a:off x="8997615" y="3945252"/>
            <a:ext cx="2904767" cy="1949735"/>
            <a:chOff x="9044057" y="2895565"/>
            <a:chExt cx="2904767" cy="194973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06C4DC2-BAD7-E145-A3DC-89177946E471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63BB316-F901-5E41-925B-1005D37CE428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75D13B32-49CD-B844-B5FE-D981AFB9ED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773BCC18-B636-764D-AAF6-13CE7FEA0FDA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94466F-BBC8-AC4D-82A4-38D70A333D10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merge request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509DFED-7D88-DC42-9265-7E4E9DA2C091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432E04D-CFE5-C146-934B-70A3DBE7D1EB}"/>
              </a:ext>
            </a:extLst>
          </p:cNvPr>
          <p:cNvSpPr txBox="1">
            <a:spLocks/>
          </p:cNvSpPr>
          <p:nvPr/>
        </p:nvSpPr>
        <p:spPr>
          <a:xfrm>
            <a:off x="182794" y="3180146"/>
            <a:ext cx="11814383" cy="713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Work-flow to use merge request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A31E9A-00C0-1E40-94F2-17F5C0D70197}"/>
              </a:ext>
            </a:extLst>
          </p:cNvPr>
          <p:cNvGrpSpPr/>
          <p:nvPr/>
        </p:nvGrpSpPr>
        <p:grpSpPr>
          <a:xfrm>
            <a:off x="308765" y="3939882"/>
            <a:ext cx="2505456" cy="1955256"/>
            <a:chOff x="308765" y="3939882"/>
            <a:chExt cx="2505456" cy="1955256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89AF5032-515C-214D-BB63-E8985F833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E7058C0-7748-7E4B-B514-9B50FAFA1CD9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90FDFF5-4AB0-FF4B-965B-AF17F2F5971F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one GitLab &amp; clone the repo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E234BEF-D57B-0D43-A167-04845E7CD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59932D9-A34B-AB45-A7C1-D3676A88BBA8}"/>
              </a:ext>
            </a:extLst>
          </p:cNvPr>
          <p:cNvGrpSpPr/>
          <p:nvPr/>
        </p:nvGrpSpPr>
        <p:grpSpPr>
          <a:xfrm>
            <a:off x="5950139" y="3939882"/>
            <a:ext cx="3091437" cy="1952127"/>
            <a:chOff x="5950139" y="3939882"/>
            <a:chExt cx="3091437" cy="195212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0F5B07E-93B3-1D47-AFB4-24B8178ED92B}"/>
                </a:ext>
              </a:extLst>
            </p:cNvPr>
            <p:cNvGrpSpPr/>
            <p:nvPr/>
          </p:nvGrpSpPr>
          <p:grpSpPr>
            <a:xfrm>
              <a:off x="6206936" y="3939882"/>
              <a:ext cx="2834640" cy="1952127"/>
              <a:chOff x="6564274" y="2890195"/>
              <a:chExt cx="2834640" cy="1952127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16D5DDD5-2F0F-5946-998F-8779882D6907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505456" cy="1260490"/>
                <a:chOff x="6736744" y="2890195"/>
                <a:chExt cx="2505456" cy="1260490"/>
              </a:xfrm>
            </p:grpSpPr>
            <p:sp>
              <p:nvSpPr>
                <p:cNvPr id="44" name="Rounded Rectangle 43">
                  <a:extLst>
                    <a:ext uri="{FF2B5EF4-FFF2-40B4-BE49-F238E27FC236}">
                      <a16:creationId xmlns:a16="http://schemas.microsoft.com/office/drawing/2014/main" id="{709BAC57-7160-0846-B916-BCFBDDCE1125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BE9F8F69-0EE6-D143-9B1C-590377E932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sp>
              <p:nvSpPr>
                <p:cNvPr id="46" name="Right Arrow 45">
                  <a:extLst>
                    <a:ext uri="{FF2B5EF4-FFF2-40B4-BE49-F238E27FC236}">
                      <a16:creationId xmlns:a16="http://schemas.microsoft.com/office/drawing/2014/main" id="{D3212179-422F-6045-A66A-B8BA138D2B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FE662A6-C8E9-B049-88C6-89E4B3D4EE3F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GitLab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EBB0A16-F054-1244-B3D1-4915BD430E13}"/>
                </a:ext>
              </a:extLst>
            </p:cNvPr>
            <p:cNvCxnSpPr>
              <a:cxnSpLocks/>
            </p:cNvCxnSpPr>
            <p:nvPr/>
          </p:nvCxnSpPr>
          <p:spPr>
            <a:xfrm>
              <a:off x="5950139" y="460727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56818A0-7BC9-784C-A9AA-234BBFA37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9627" y="4058815"/>
              <a:ext cx="1087886" cy="4118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1CE40E2-D812-F846-B9CE-6E6950F06CDD}"/>
              </a:ext>
            </a:extLst>
          </p:cNvPr>
          <p:cNvGrpSpPr/>
          <p:nvPr/>
        </p:nvGrpSpPr>
        <p:grpSpPr>
          <a:xfrm>
            <a:off x="3416300" y="1765807"/>
            <a:ext cx="4226244" cy="640080"/>
            <a:chOff x="5681897" y="5146995"/>
            <a:chExt cx="4226244" cy="640080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DCE43BA2-D126-664E-94B0-719DEBB96FF2}"/>
                </a:ext>
              </a:extLst>
            </p:cNvPr>
            <p:cNvSpPr/>
            <p:nvPr/>
          </p:nvSpPr>
          <p:spPr>
            <a:xfrm>
              <a:off x="6206392" y="5146995"/>
              <a:ext cx="3701749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This is </a:t>
              </a:r>
              <a:r>
                <a:rPr lang="en-US" dirty="0">
                  <a:latin typeface="Helvetica" pitchFamily="2" charset="0"/>
                </a:rPr>
                <a:t>call</a:t>
              </a:r>
              <a:r>
                <a:rPr lang="en-US" dirty="0"/>
                <a:t> a ‘pull request’ in </a:t>
              </a:r>
              <a:r>
                <a:rPr lang="en-US" dirty="0" err="1"/>
                <a:t>Github</a:t>
              </a:r>
              <a:endParaRPr lang="en-US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1D3537C-3BB5-244C-A3F1-0FB1BB296891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 flipV="1">
              <a:off x="5681897" y="5467035"/>
              <a:ext cx="524495" cy="14013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321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A4DF2E-AFAA-9447-8C0F-D69E7A2B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/>
              <a:t>Other Tools in GitLab (or GitHub)</a:t>
            </a:r>
            <a:endParaRPr lang="en-US" sz="27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D7CD0-3C00-5F4F-B46C-96F310606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8374B2-4F98-9740-A716-511BC4979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6132E9-31F1-6541-A6B2-7FF0DB57C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3416300" cy="5715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97CF5A-DC0C-4A41-A660-DB3133AAE4AC}"/>
              </a:ext>
            </a:extLst>
          </p:cNvPr>
          <p:cNvSpPr/>
          <p:nvPr/>
        </p:nvSpPr>
        <p:spPr>
          <a:xfrm>
            <a:off x="28576" y="1185864"/>
            <a:ext cx="3416300" cy="685800"/>
          </a:xfrm>
          <a:prstGeom prst="roundRect">
            <a:avLst/>
          </a:prstGeom>
          <a:noFill/>
          <a:ln w="28575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E37E6F1-38ED-E840-8F42-D6B4332245D3}"/>
              </a:ext>
            </a:extLst>
          </p:cNvPr>
          <p:cNvSpPr/>
          <p:nvPr/>
        </p:nvSpPr>
        <p:spPr>
          <a:xfrm>
            <a:off x="3829050" y="1185864"/>
            <a:ext cx="7886700" cy="885824"/>
          </a:xfrm>
          <a:prstGeom prst="roundRect">
            <a:avLst>
              <a:gd name="adj" fmla="val 5839"/>
            </a:avLst>
          </a:prstGeom>
          <a:noFill/>
          <a:ln w="28575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 tasks &amp;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bugs/issues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project ideas/implementation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A0CEC5-1B64-7C47-A8EE-2317FD33CB5B}"/>
              </a:ext>
            </a:extLst>
          </p:cNvPr>
          <p:cNvSpPr/>
          <p:nvPr/>
        </p:nvSpPr>
        <p:spPr>
          <a:xfrm>
            <a:off x="28576" y="2543176"/>
            <a:ext cx="3416300" cy="6858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054A4B5-797D-0147-8011-AB9497201C43}"/>
              </a:ext>
            </a:extLst>
          </p:cNvPr>
          <p:cNvSpPr/>
          <p:nvPr/>
        </p:nvSpPr>
        <p:spPr>
          <a:xfrm>
            <a:off x="3829050" y="2543175"/>
            <a:ext cx="7886700" cy="1785938"/>
          </a:xfrm>
          <a:prstGeom prst="roundRect">
            <a:avLst>
              <a:gd name="adj" fmla="val 5839"/>
            </a:avLst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Continuous integration (CI) and continuous delivery (CD)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Automate 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e.g., CI can be use to check a merge request and automate merging back into master branch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e.g., CD can be use to automatically deliver/deploy your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simple or very extensive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C554216-07F1-F94D-AEC5-A544695193B5}"/>
              </a:ext>
            </a:extLst>
          </p:cNvPr>
          <p:cNvSpPr/>
          <p:nvPr/>
        </p:nvSpPr>
        <p:spPr>
          <a:xfrm>
            <a:off x="0" y="4707728"/>
            <a:ext cx="3416300" cy="685800"/>
          </a:xfrm>
          <a:prstGeom prst="roundRect">
            <a:avLst/>
          </a:pr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25DF5F-036E-3F4C-ADAD-F5C067C07938}"/>
              </a:ext>
            </a:extLst>
          </p:cNvPr>
          <p:cNvSpPr/>
          <p:nvPr/>
        </p:nvSpPr>
        <p:spPr>
          <a:xfrm>
            <a:off x="3800474" y="4707727"/>
            <a:ext cx="7886700" cy="685800"/>
          </a:xfrm>
          <a:prstGeom prst="roundRect">
            <a:avLst>
              <a:gd name="adj" fmla="val 5839"/>
            </a:avLst>
          </a:pr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It’s a WIKI. Gitlab has one for every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Formats: Markdown,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RDoc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AsciiDoc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Org</a:t>
            </a:r>
          </a:p>
        </p:txBody>
      </p:sp>
    </p:spTree>
    <p:extLst>
      <p:ext uri="{BB962C8B-B14F-4D97-AF65-F5344CB8AC3E}">
        <p14:creationId xmlns:p14="http://schemas.microsoft.com/office/powerpoint/2010/main" val="1340497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DF2C8-F0CE-E543-95FA-96E30602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4" y="4183675"/>
            <a:ext cx="11928392" cy="1235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FA0273-1DFD-C64B-B45A-F13D4385002A}"/>
              </a:ext>
            </a:extLst>
          </p:cNvPr>
          <p:cNvSpPr txBox="1"/>
          <p:nvPr/>
        </p:nvSpPr>
        <p:spPr>
          <a:xfrm>
            <a:off x="131804" y="1281796"/>
            <a:ext cx="1192839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are going to push into a repository that is public, consider 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seting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up the no-reply email. (e.g., GitHub by default warns you if you are pushing into a public repo with personal email accounts)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 the following Setting on GitHub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AAF8AC-79BA-E24C-95E3-8CA7183B9FF4}"/>
              </a:ext>
            </a:extLst>
          </p:cNvPr>
          <p:cNvSpPr/>
          <p:nvPr/>
        </p:nvSpPr>
        <p:spPr>
          <a:xfrm>
            <a:off x="309880" y="3144462"/>
            <a:ext cx="11264900" cy="569076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”</a:t>
            </a:r>
            <a:r>
              <a:rPr lang="en-US" sz="2000" dirty="0" err="1">
                <a:latin typeface="Monaco" pitchFamily="2" charset="77"/>
              </a:rPr>
              <a:t>shadywhale@users.noreply.github.com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4B3FC0-A4AC-A343-8F11-9815425DD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Email settings in real life</a:t>
            </a:r>
          </a:p>
        </p:txBody>
      </p:sp>
    </p:spTree>
    <p:extLst>
      <p:ext uri="{BB962C8B-B14F-4D97-AF65-F5344CB8AC3E}">
        <p14:creationId xmlns:p14="http://schemas.microsoft.com/office/powerpoint/2010/main" val="2835980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400E-5513-6A41-9CCE-18D4FF3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Advanced Git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52C-15F6-F64D-A4B0-62E02D8D0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The following topics are covered using the </a:t>
            </a:r>
            <a:r>
              <a:rPr lang="en-US" dirty="0" err="1"/>
              <a:t>bookdown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gitbookdown.dallasdatascience.com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lvl="2"/>
            <a:r>
              <a:rPr lang="en-US" dirty="0"/>
              <a:t>Resolving conflicts</a:t>
            </a:r>
          </a:p>
          <a:p>
            <a:pPr lvl="2"/>
            <a:r>
              <a:rPr lang="en-US" dirty="0"/>
              <a:t>Reverting to a previous commit (reset vs. revert)</a:t>
            </a:r>
          </a:p>
          <a:p>
            <a:pPr lvl="2"/>
            <a:r>
              <a:rPr lang="en-US" dirty="0"/>
              <a:t>Branching </a:t>
            </a:r>
          </a:p>
          <a:p>
            <a:pPr lvl="3"/>
            <a:r>
              <a:rPr lang="en-US" dirty="0"/>
              <a:t>An interactive branching guide: </a:t>
            </a:r>
            <a:r>
              <a:rPr lang="en-US" dirty="0">
                <a:hlinkClick r:id="rId4"/>
              </a:rPr>
              <a:t>https://learngitbranching.js.org/</a:t>
            </a:r>
            <a:endParaRPr lang="en-US" dirty="0"/>
          </a:p>
          <a:p>
            <a:pPr lvl="2"/>
            <a:r>
              <a:rPr lang="en-US" dirty="0"/>
              <a:t>Stashing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Some other topics not covered: rebase, squash (combining commits)</a:t>
            </a:r>
          </a:p>
        </p:txBody>
      </p:sp>
    </p:spTree>
    <p:extLst>
      <p:ext uri="{BB962C8B-B14F-4D97-AF65-F5344CB8AC3E}">
        <p14:creationId xmlns:p14="http://schemas.microsoft.com/office/powerpoint/2010/main" val="37011805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CFB9-6504-6045-B410-F4E8DA60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Other resources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DE6120-0E19-1346-B5BF-676210AD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dirty="0"/>
              <a:t>GitHub Education Pack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2"/>
              </a:rPr>
              <a:t>https://education.github.com/</a:t>
            </a:r>
            <a:endParaRPr lang="en-US" dirty="0"/>
          </a:p>
          <a:p>
            <a:pPr lvl="2"/>
            <a:r>
              <a:rPr lang="en-US" dirty="0"/>
              <a:t>Pro account for students, academic researchers (i.e., postdoc) &amp; faculties</a:t>
            </a:r>
          </a:p>
          <a:p>
            <a:pPr lvl="2"/>
            <a:endParaRPr lang="en-US" dirty="0"/>
          </a:p>
          <a:p>
            <a:r>
              <a:rPr lang="en-US" dirty="0"/>
              <a:t>GitLab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78EEB7-8CFF-AF44-8A70-FABD93B36E88}"/>
              </a:ext>
            </a:extLst>
          </p:cNvPr>
          <p:cNvGrpSpPr/>
          <p:nvPr/>
        </p:nvGrpSpPr>
        <p:grpSpPr>
          <a:xfrm>
            <a:off x="5459896" y="3011744"/>
            <a:ext cx="4618801" cy="3703983"/>
            <a:chOff x="5459896" y="3011744"/>
            <a:chExt cx="4618801" cy="37039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79B3A7-B70C-A243-BFB4-D77FE3DFE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5027" y="3011744"/>
              <a:ext cx="3823670" cy="370398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BC81E5-C3EA-EF4C-BDD6-18E6760047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9896" y="3011744"/>
              <a:ext cx="795131" cy="105627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14B82-A481-CB44-BEDC-EC0860A0E14D}"/>
                </a:ext>
              </a:extLst>
            </p:cNvPr>
            <p:cNvCxnSpPr>
              <a:cxnSpLocks/>
            </p:cNvCxnSpPr>
            <p:nvPr/>
          </p:nvCxnSpPr>
          <p:spPr>
            <a:xfrm>
              <a:off x="5459896" y="4068022"/>
              <a:ext cx="795131" cy="264770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C49F06B-32A6-8843-BC5C-FFA3CEBF4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781" y="3117129"/>
            <a:ext cx="1490646" cy="135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4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77AA2-2A21-C04B-AFB5-98F36DC9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8991"/>
            <a:ext cx="12192000" cy="633845"/>
          </a:xfrm>
          <a:noFill/>
        </p:spPr>
        <p:txBody>
          <a:bodyPr anchor="t">
            <a:normAutofit fontScale="90000"/>
          </a:bodyPr>
          <a:lstStyle/>
          <a:p>
            <a:pPr algn="ctr"/>
            <a:r>
              <a:rPr lang="en-US" dirty="0"/>
              <a:t>Acknowledgement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B28785-51F3-2243-A6E0-AD53C0D5B00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9003" y="2307697"/>
            <a:ext cx="2993994" cy="22426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1249B0-658C-0C43-9C46-CFCB25F13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2778125"/>
            <a:ext cx="4558658" cy="1301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CAC18C-31D1-0844-B648-F0F640BA8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078" y="2307697"/>
            <a:ext cx="3203721" cy="22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learning git important?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Sharing/Collaboration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Sharing codes are difficult through traditional means</a:t>
            </a:r>
          </a:p>
          <a:p>
            <a:pPr marL="914400" lvl="2" indent="0">
              <a:buNone/>
            </a:pPr>
            <a:endParaRPr lang="en-US" sz="2700" dirty="0"/>
          </a:p>
          <a:p>
            <a:pPr marL="914400" lvl="2" indent="0">
              <a:buNone/>
            </a:pPr>
            <a:endParaRPr lang="en-US" sz="2700" dirty="0"/>
          </a:p>
          <a:p>
            <a:r>
              <a:rPr lang="en-US" sz="2700" dirty="0"/>
              <a:t>GitHub/GitLab enables code sharing, but it uses git</a:t>
            </a:r>
            <a:endParaRPr lang="en-US" sz="2000" dirty="0"/>
          </a:p>
          <a:p>
            <a:pPr lvl="2"/>
            <a:r>
              <a:rPr lang="en-US" sz="1900" dirty="0"/>
              <a:t>Someone can </a:t>
            </a:r>
            <a:r>
              <a:rPr lang="en-US" sz="1900" b="1" dirty="0"/>
              <a:t>follow</a:t>
            </a:r>
            <a:r>
              <a:rPr lang="en-US" sz="1900" dirty="0"/>
              <a:t> your codes </a:t>
            </a:r>
          </a:p>
          <a:p>
            <a:pPr lvl="2"/>
            <a:r>
              <a:rPr lang="en-US" sz="1900" dirty="0"/>
              <a:t>Incorporate or suggest changes to others (even </a:t>
            </a:r>
            <a:r>
              <a:rPr lang="en-US" sz="1900" i="1" dirty="0"/>
              <a:t>strangers</a:t>
            </a:r>
            <a:r>
              <a:rPr lang="en-US" sz="1900" dirty="0"/>
              <a:t>!)</a:t>
            </a:r>
          </a:p>
          <a:p>
            <a:pPr marL="914400" lvl="2" indent="0">
              <a:buNone/>
            </a:pPr>
            <a:endParaRPr lang="en-US" sz="1900" dirty="0"/>
          </a:p>
          <a:p>
            <a:pPr marL="914400" lvl="2" indent="0">
              <a:buNone/>
            </a:pPr>
            <a:endParaRPr lang="en-US" sz="1900" dirty="0"/>
          </a:p>
          <a:p>
            <a:r>
              <a:rPr lang="en-US" sz="2800" dirty="0"/>
              <a:t>Encourages open source and open science</a:t>
            </a:r>
          </a:p>
          <a:p>
            <a:pPr lvl="2"/>
            <a:r>
              <a:rPr lang="en-US" sz="2000" dirty="0"/>
              <a:t>Open science is a huge topic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en-US" sz="2000" dirty="0"/>
              <a:t>Openness to your code is generally a good idea</a:t>
            </a:r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9CCE1B-3822-5045-B904-2989D09F9CE1}"/>
              </a:ext>
            </a:extLst>
          </p:cNvPr>
          <p:cNvGrpSpPr/>
          <p:nvPr/>
        </p:nvGrpSpPr>
        <p:grpSpPr>
          <a:xfrm>
            <a:off x="8948205" y="1325511"/>
            <a:ext cx="2907454" cy="1293948"/>
            <a:chOff x="3083945" y="1724979"/>
            <a:chExt cx="2907454" cy="12939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85F6E0-7484-B54E-8691-882BCBE28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3945" y="1779798"/>
              <a:ext cx="1155612" cy="11556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40AED5-88F9-C740-8564-BB2B1D52E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7451" y="1724979"/>
              <a:ext cx="1293948" cy="129394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7015D9C-66BE-0849-9F1B-30B64B5BA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364" y="3252111"/>
            <a:ext cx="849295" cy="849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F5ECD-F238-3544-A450-AE9A5802C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5659" y="3252111"/>
            <a:ext cx="12700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2EB60-40C7-274F-8DDF-EEBEA19C8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1711" y="5154763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B29-0D74-954C-BDFE-4B5F3698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What is the goal today?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92043-AF8E-6F45-AC0D-4BB265641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785" y="2685980"/>
            <a:ext cx="3558675" cy="1486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7CDACC-4718-1047-B74A-862E91A7A256}"/>
              </a:ext>
            </a:extLst>
          </p:cNvPr>
          <p:cNvSpPr txBox="1"/>
          <p:nvPr/>
        </p:nvSpPr>
        <p:spPr>
          <a:xfrm>
            <a:off x="733057" y="4403749"/>
            <a:ext cx="4374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for version control &amp; documentation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132A8-1A16-DB49-8FB0-3F5D2C192E74}"/>
              </a:ext>
            </a:extLst>
          </p:cNvPr>
          <p:cNvSpPr txBox="1"/>
          <p:nvPr/>
        </p:nvSpPr>
        <p:spPr>
          <a:xfrm>
            <a:off x="5679440" y="4403749"/>
            <a:ext cx="6390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GitHub/GitLab for sharing code, issue-tracking, continuous integration, 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5072B-74F8-F94B-982F-A025363E5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622" y="2864460"/>
            <a:ext cx="4006642" cy="1769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2BFC74-EE0E-BA4E-8DB6-AD0D41417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407" y="2031931"/>
            <a:ext cx="4006642" cy="14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0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do we do for word documents?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86328"/>
            <a:ext cx="6653940" cy="1741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Track Changes </a:t>
            </a:r>
            <a:r>
              <a:rPr lang="en-US" sz="2400" dirty="0"/>
              <a:t>(e.g., Microsoft Word) </a:t>
            </a:r>
            <a:endParaRPr lang="en-US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Highlighted changes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6A63E-D64C-454B-ACEE-36683432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78C484-14D9-7243-A889-7C9F318343D5}"/>
              </a:ext>
            </a:extLst>
          </p:cNvPr>
          <p:cNvSpPr txBox="1">
            <a:spLocks/>
          </p:cNvSpPr>
          <p:nvPr/>
        </p:nvSpPr>
        <p:spPr>
          <a:xfrm>
            <a:off x="44964" y="5612745"/>
            <a:ext cx="11814383" cy="69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 changes 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gives you a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history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  <a:p>
            <a:pPr marL="0" indent="0" algn="ctr">
              <a:buFont typeface="Arial"/>
              <a:buNone/>
            </a:pP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91D65E-55C0-104A-9989-A6E9E928958B}"/>
              </a:ext>
            </a:extLst>
          </p:cNvPr>
          <p:cNvGrpSpPr/>
          <p:nvPr/>
        </p:nvGrpSpPr>
        <p:grpSpPr>
          <a:xfrm>
            <a:off x="6290502" y="1286328"/>
            <a:ext cx="5767686" cy="3953518"/>
            <a:chOff x="6290502" y="1286328"/>
            <a:chExt cx="5767686" cy="39535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0EB8C2-50E9-8A46-8E97-BA946E7CC8F9}"/>
                </a:ext>
              </a:extLst>
            </p:cNvPr>
            <p:cNvSpPr txBox="1"/>
            <p:nvPr/>
          </p:nvSpPr>
          <p:spPr>
            <a:xfrm>
              <a:off x="6290502" y="1286328"/>
              <a:ext cx="576768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Version History </a:t>
              </a: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(e.g., Google-doc)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Snapshots 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6BC026C-5431-894B-8074-DF19FB89A5C2}"/>
                </a:ext>
              </a:extLst>
            </p:cNvPr>
            <p:cNvGrpSpPr/>
            <p:nvPr/>
          </p:nvGrpSpPr>
          <p:grpSpPr>
            <a:xfrm>
              <a:off x="6618484" y="2794173"/>
              <a:ext cx="5390720" cy="2445673"/>
              <a:chOff x="6618484" y="2794173"/>
              <a:chExt cx="5390720" cy="24456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357237F-F765-0C40-96A2-51434AC460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2529" t="1" b="56487"/>
              <a:stretch/>
            </p:blipFill>
            <p:spPr>
              <a:xfrm>
                <a:off x="6618484" y="2794173"/>
                <a:ext cx="5390720" cy="244567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9C04B14-5BD3-4342-92FA-59366E2F98BA}"/>
                  </a:ext>
                </a:extLst>
              </p:cNvPr>
              <p:cNvSpPr/>
              <p:nvPr/>
            </p:nvSpPr>
            <p:spPr>
              <a:xfrm>
                <a:off x="9663764" y="4461098"/>
                <a:ext cx="934720" cy="182880"/>
              </a:xfrm>
              <a:prstGeom prst="rect">
                <a:avLst/>
              </a:prstGeom>
              <a:solidFill>
                <a:srgbClr val="E8F0F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Shady Whale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18DE56-590A-8440-91B9-7462B818E200}"/>
              </a:ext>
            </a:extLst>
          </p:cNvPr>
          <p:cNvGrpSpPr/>
          <p:nvPr/>
        </p:nvGrpSpPr>
        <p:grpSpPr>
          <a:xfrm>
            <a:off x="453198" y="2806691"/>
            <a:ext cx="5390720" cy="2434591"/>
            <a:chOff x="453198" y="2806691"/>
            <a:chExt cx="5390720" cy="24345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C07D9B-9AA5-3F47-81BA-8B13335E3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490" r="21036" b="35255"/>
            <a:stretch/>
          </p:blipFill>
          <p:spPr>
            <a:xfrm>
              <a:off x="453198" y="2806691"/>
              <a:ext cx="5390720" cy="24345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ED14A9-4AC7-2A4E-B427-9A50DA885A3D}"/>
                </a:ext>
              </a:extLst>
            </p:cNvPr>
            <p:cNvSpPr/>
            <p:nvPr/>
          </p:nvSpPr>
          <p:spPr>
            <a:xfrm>
              <a:off x="4604084" y="2806691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AFEB9D-6B18-0E4E-9B82-CC2BC5532856}"/>
                </a:ext>
              </a:extLst>
            </p:cNvPr>
            <p:cNvSpPr/>
            <p:nvPr/>
          </p:nvSpPr>
          <p:spPr>
            <a:xfrm>
              <a:off x="4604084" y="3358845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3AF223-F7D3-B043-A9DE-345950E441CC}"/>
                </a:ext>
              </a:extLst>
            </p:cNvPr>
            <p:cNvSpPr/>
            <p:nvPr/>
          </p:nvSpPr>
          <p:spPr>
            <a:xfrm>
              <a:off x="4604084" y="3913530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8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1A0F-B23B-744E-BB22-A1C68BCF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is being tracked?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26B59-D04B-7B4D-9720-EAB87509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46" y="2937376"/>
            <a:ext cx="10025849" cy="32115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4DC74-C7EE-C349-BE33-6337167B3C31}"/>
              </a:ext>
            </a:extLst>
          </p:cNvPr>
          <p:cNvSpPr/>
          <p:nvPr/>
        </p:nvSpPr>
        <p:spPr>
          <a:xfrm>
            <a:off x="1118197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 document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2C9AC-14F2-6C49-9EF4-9CE37293941D}"/>
              </a:ext>
            </a:extLst>
          </p:cNvPr>
          <p:cNvSpPr/>
          <p:nvPr/>
        </p:nvSpPr>
        <p:spPr>
          <a:xfrm>
            <a:off x="4902731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7778C-3C0C-F445-AE2C-8F72171F18E4}"/>
              </a:ext>
            </a:extLst>
          </p:cNvPr>
          <p:cNvCxnSpPr/>
          <p:nvPr/>
        </p:nvCxnSpPr>
        <p:spPr>
          <a:xfrm>
            <a:off x="2054112" y="2769475"/>
            <a:ext cx="87855" cy="494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C65FB-06C2-7B49-AAD0-67CD8D798BE3}"/>
              </a:ext>
            </a:extLst>
          </p:cNvPr>
          <p:cNvCxnSpPr>
            <a:cxnSpLocks/>
          </p:cNvCxnSpPr>
          <p:nvPr/>
        </p:nvCxnSpPr>
        <p:spPr>
          <a:xfrm flipH="1">
            <a:off x="4431552" y="2934309"/>
            <a:ext cx="471179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8B9F09-BD40-B84C-8ADE-FD785CFCE3B0}"/>
              </a:ext>
            </a:extLst>
          </p:cNvPr>
          <p:cNvCxnSpPr>
            <a:cxnSpLocks/>
          </p:cNvCxnSpPr>
          <p:nvPr/>
        </p:nvCxnSpPr>
        <p:spPr>
          <a:xfrm>
            <a:off x="6864210" y="2934309"/>
            <a:ext cx="604585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2D5AF6-7B13-374D-87BD-DAEEDE923B2E}"/>
              </a:ext>
            </a:extLst>
          </p:cNvPr>
          <p:cNvSpPr txBox="1"/>
          <p:nvPr/>
        </p:nvSpPr>
        <p:spPr>
          <a:xfrm>
            <a:off x="193040" y="1233797"/>
            <a:ext cx="11816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Don’t think of it as multiple documents, but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 document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sets of changes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DC9F3-7A3C-4842-91DA-28BD71169759}"/>
              </a:ext>
            </a:extLst>
          </p:cNvPr>
          <p:cNvSpPr/>
          <p:nvPr/>
        </p:nvSpPr>
        <p:spPr>
          <a:xfrm>
            <a:off x="6844113" y="2914212"/>
            <a:ext cx="4580304" cy="3066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100B3-9DC7-1F4F-AD59-9B8A1FAE2EF5}"/>
              </a:ext>
            </a:extLst>
          </p:cNvPr>
          <p:cNvSpPr/>
          <p:nvPr/>
        </p:nvSpPr>
        <p:spPr>
          <a:xfrm>
            <a:off x="3279085" y="1768597"/>
            <a:ext cx="3935073" cy="3940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7699B3-376C-EE48-AC95-7BD03651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b="1" dirty="0"/>
            </a:br>
            <a:r>
              <a:rPr lang="en-US" sz="2800" b="1" dirty="0"/>
              <a:t>Separate changes can be made, and recorded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1" y="1755234"/>
            <a:ext cx="4876800" cy="449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BD1E8-E5DE-9B42-9CC0-96A542289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02" y="1527563"/>
            <a:ext cx="5054600" cy="4851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6CD2C-7B56-4D41-99D3-6592B683C907}"/>
              </a:ext>
            </a:extLst>
          </p:cNvPr>
          <p:cNvCxnSpPr>
            <a:cxnSpLocks/>
          </p:cNvCxnSpPr>
          <p:nvPr/>
        </p:nvCxnSpPr>
        <p:spPr>
          <a:xfrm flipH="1" flipV="1">
            <a:off x="7974385" y="5215417"/>
            <a:ext cx="222172" cy="459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59452E-FC4F-3F46-B68A-CECCD3B3466E}"/>
              </a:ext>
            </a:extLst>
          </p:cNvPr>
          <p:cNvSpPr/>
          <p:nvPr/>
        </p:nvSpPr>
        <p:spPr>
          <a:xfrm>
            <a:off x="7499102" y="5658389"/>
            <a:ext cx="1647259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5B867D-5676-5F47-B3CC-60D2542AB930}"/>
              </a:ext>
            </a:extLst>
          </p:cNvPr>
          <p:cNvCxnSpPr>
            <a:cxnSpLocks/>
          </p:cNvCxnSpPr>
          <p:nvPr/>
        </p:nvCxnSpPr>
        <p:spPr>
          <a:xfrm flipH="1">
            <a:off x="7974385" y="2093114"/>
            <a:ext cx="222172" cy="44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57574D7-6CF9-C04D-921D-4BBB9743B7D8}"/>
              </a:ext>
            </a:extLst>
          </p:cNvPr>
          <p:cNvSpPr/>
          <p:nvPr/>
        </p:nvSpPr>
        <p:spPr>
          <a:xfrm>
            <a:off x="7609368" y="1185532"/>
            <a:ext cx="1536994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90434-E043-7F4F-AAF1-A2D2EBBC254A}"/>
              </a:ext>
            </a:extLst>
          </p:cNvPr>
          <p:cNvSpPr/>
          <p:nvPr/>
        </p:nvSpPr>
        <p:spPr>
          <a:xfrm>
            <a:off x="4292302" y="3753293"/>
            <a:ext cx="2732279" cy="31047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3AF327-9C90-4D4A-8EE1-B5DD25D4F737}"/>
              </a:ext>
            </a:extLst>
          </p:cNvPr>
          <p:cNvSpPr/>
          <p:nvPr/>
        </p:nvSpPr>
        <p:spPr>
          <a:xfrm>
            <a:off x="6956591" y="1153779"/>
            <a:ext cx="3633437" cy="57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DBB124-A005-374F-9C07-90CC59971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3922</TotalTime>
  <Words>2808</Words>
  <Application>Microsoft Macintosh PowerPoint</Application>
  <PresentationFormat>Widescreen</PresentationFormat>
  <Paragraphs>490</Paragraphs>
  <Slides>47</Slides>
  <Notes>39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Yu Mincho</vt:lpstr>
      <vt:lpstr>Arial</vt:lpstr>
      <vt:lpstr>Calibri</vt:lpstr>
      <vt:lpstr>Helvetica</vt:lpstr>
      <vt:lpstr>Helvetica Neue</vt:lpstr>
      <vt:lpstr>Monaco</vt:lpstr>
      <vt:lpstr>Open Sans</vt:lpstr>
      <vt:lpstr>Times New Roman</vt:lpstr>
      <vt:lpstr>Dissertationthmx</vt:lpstr>
      <vt:lpstr>Git &amp; GitHub GitLab  its not only for programmers   </vt:lpstr>
      <vt:lpstr>Why is git important?</vt:lpstr>
      <vt:lpstr>Why is git important for scientists?</vt:lpstr>
      <vt:lpstr>PowerPoint Presentation</vt:lpstr>
      <vt:lpstr>Why is learning git important? Sharing/Collaboration</vt:lpstr>
      <vt:lpstr>What is the goal today?</vt:lpstr>
      <vt:lpstr>Git Overview What do we do for word documents?</vt:lpstr>
      <vt:lpstr>Git Overview What is being tracked?</vt:lpstr>
      <vt:lpstr>Git Overview Separate changes can be made, and recorded</vt:lpstr>
      <vt:lpstr>Hands on portion of the workshop</vt:lpstr>
      <vt:lpstr>1. Setting up git 1.1 Download git</vt:lpstr>
      <vt:lpstr>1. Setting up git  Open a terminal / Git-Bash</vt:lpstr>
      <vt:lpstr>1. Setting up git 1.2 Configure git</vt:lpstr>
      <vt:lpstr>2. Creating a repository What is a repository?</vt:lpstr>
      <vt:lpstr>2. Creating a repository &gt; git init</vt:lpstr>
      <vt:lpstr>3. Tracking Changes &gt; git add, commit</vt:lpstr>
      <vt:lpstr>3. Tracking Changes &gt; git add, commit</vt:lpstr>
      <vt:lpstr>3. Tracking Changes &gt; git add, commit</vt:lpstr>
      <vt:lpstr>3. Tracking Changes &gt; git add, commit</vt:lpstr>
      <vt:lpstr>4. Exploring History &gt; git diff &amp; show</vt:lpstr>
      <vt:lpstr>4. Exploring History &gt; git diff &amp; show</vt:lpstr>
      <vt:lpstr>5. Telling git to ignore certain files .gitignore</vt:lpstr>
      <vt:lpstr>Desktop Application</vt:lpstr>
      <vt:lpstr>PowerPoint Presentation</vt:lpstr>
      <vt:lpstr>BREAK</vt:lpstr>
      <vt:lpstr>Remote Hosts</vt:lpstr>
      <vt:lpstr>Configure GitHub’s Email Setting</vt:lpstr>
      <vt:lpstr>6. Create a repository on GitLab make a repo</vt:lpstr>
      <vt:lpstr>Setting up SSH key </vt:lpstr>
      <vt:lpstr>7. Putting codes on GitLab &gt; git remote add &amp; push</vt:lpstr>
      <vt:lpstr>7. Putting codes on GitLab &gt; git remote add &amp; push</vt:lpstr>
      <vt:lpstr>8. Getting a repository from GitLab git clone &amp; fork</vt:lpstr>
      <vt:lpstr>8. Getting a repository from GitLab Practice fork &amp; clone</vt:lpstr>
      <vt:lpstr>8. Getting a repository from GitLab Practice fork &amp; clone</vt:lpstr>
      <vt:lpstr>9. Collaborating</vt:lpstr>
      <vt:lpstr>9. Collaborating</vt:lpstr>
      <vt:lpstr>9. Collaborating</vt:lpstr>
      <vt:lpstr>9. Collaborating &gt; git fetch &amp; merge </vt:lpstr>
      <vt:lpstr>9. Collaborating &gt; git fetch &amp; merge </vt:lpstr>
      <vt:lpstr>9. Collaborating &gt; git fetch &amp; merge </vt:lpstr>
      <vt:lpstr>9. Collaborating Collaborators</vt:lpstr>
      <vt:lpstr>9. Collaborating Other Tools in GitLab (or GitHub)</vt:lpstr>
      <vt:lpstr>9. Collaborating Other Tools in GitLab (or GitHub)</vt:lpstr>
      <vt:lpstr>Email settings in real life</vt:lpstr>
      <vt:lpstr>Advanced Git Topics</vt:lpstr>
      <vt:lpstr>Other resources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Chan, Micaela</cp:lastModifiedBy>
  <cp:revision>1394</cp:revision>
  <dcterms:created xsi:type="dcterms:W3CDTF">2019-09-09T18:28:10Z</dcterms:created>
  <dcterms:modified xsi:type="dcterms:W3CDTF">2021-02-11T00:51:57Z</dcterms:modified>
</cp:coreProperties>
</file>